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57"/>
  </p:notesMasterIdLst>
  <p:handoutMasterIdLst>
    <p:handoutMasterId r:id="rId58"/>
  </p:handoutMasterIdLst>
  <p:sldIdLst>
    <p:sldId id="437" r:id="rId3"/>
    <p:sldId id="438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46" r:id="rId12"/>
    <p:sldId id="447" r:id="rId13"/>
    <p:sldId id="448" r:id="rId14"/>
    <p:sldId id="449" r:id="rId15"/>
    <p:sldId id="468" r:id="rId16"/>
    <p:sldId id="450" r:id="rId17"/>
    <p:sldId id="467" r:id="rId18"/>
    <p:sldId id="466" r:id="rId19"/>
    <p:sldId id="451" r:id="rId20"/>
    <p:sldId id="452" r:id="rId21"/>
    <p:sldId id="453" r:id="rId22"/>
    <p:sldId id="454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469" r:id="rId32"/>
    <p:sldId id="470" r:id="rId33"/>
    <p:sldId id="320" r:id="rId34"/>
    <p:sldId id="40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29" r:id="rId54"/>
    <p:sldId id="435" r:id="rId55"/>
    <p:sldId id="328" r:id="rId56"/>
  </p:sldIdLst>
  <p:sldSz cx="9144000" cy="5143500" type="screen16x9"/>
  <p:notesSz cx="6858000" cy="9144000"/>
  <p:custDataLst>
    <p:tags r:id="rId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410" userDrawn="1">
          <p15:clr>
            <a:srgbClr val="A4A3A4"/>
          </p15:clr>
        </p15:guide>
        <p15:guide id="3" pos="2868" userDrawn="1">
          <p15:clr>
            <a:srgbClr val="A4A3A4"/>
          </p15:clr>
        </p15:guide>
        <p15:guide id="4" orient="horz" pos="31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C80"/>
    <a:srgbClr val="D5D0CA"/>
    <a:srgbClr val="698263"/>
    <a:srgbClr val="2C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9" autoAdjust="0"/>
    <p:restoredTop sz="95122" autoAdjust="0"/>
  </p:normalViewPr>
  <p:slideViewPr>
    <p:cSldViewPr snapToGrid="0" showGuides="1">
      <p:cViewPr varScale="1">
        <p:scale>
          <a:sx n="112" d="100"/>
          <a:sy n="112" d="100"/>
        </p:scale>
        <p:origin x="60" y="76"/>
      </p:cViewPr>
      <p:guideLst>
        <p:guide orient="horz" pos="1620"/>
        <p:guide pos="410"/>
        <p:guide pos="2868"/>
        <p:guide orient="horz" pos="31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DF707-8859-4E0D-9A22-DA180B778DC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DF707-8859-4E0D-9A22-DA180B778DCB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5037931" y="203200"/>
            <a:ext cx="1870472" cy="275973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037931" y="3151867"/>
            <a:ext cx="1870472" cy="18477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7002198" y="203200"/>
            <a:ext cx="1870472" cy="18477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002198" y="2239830"/>
            <a:ext cx="1870472" cy="275973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381264" y="2982533"/>
            <a:ext cx="2340050" cy="155136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381264" y="1286933"/>
            <a:ext cx="2340050" cy="155136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2920183" y="2982533"/>
            <a:ext cx="2340050" cy="155136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2920183" y="1286933"/>
            <a:ext cx="2340050" cy="155136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2023/12/19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2023/12/19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4441792" y="0"/>
            <a:ext cx="2232213" cy="250787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796204" y="0"/>
            <a:ext cx="2232213" cy="250787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4441792" y="2635624"/>
            <a:ext cx="2232213" cy="250787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6796204" y="2635624"/>
            <a:ext cx="2232213" cy="250787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38B82-0DA1-4110-8C3A-278497DC3EFF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71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2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3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5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6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77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404956" y="4542788"/>
            <a:ext cx="100420" cy="100420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3558378" y="1224820"/>
            <a:ext cx="202724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103743" y="1573782"/>
            <a:ext cx="6936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Debugging in IntelliJ</a:t>
            </a:r>
            <a:endParaRPr lang="zh-CN" altLang="en-US" sz="54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2775525" y="2699752"/>
            <a:ext cx="39893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HandelGotDLig" pitchFamily="34" charset="0"/>
                <a:ea typeface="汉真广标" pitchFamily="49" charset="-122"/>
              </a:rPr>
              <a:t>71122142</a:t>
            </a:r>
            <a:r>
              <a:rPr lang="zh-CN" altLang="en-US" sz="1800" dirty="0">
                <a:latin typeface="HandelGotDLig" pitchFamily="34" charset="0"/>
                <a:ea typeface="汉真广标" pitchFamily="49" charset="-122"/>
              </a:rPr>
              <a:t>胡逸凡     </a:t>
            </a:r>
            <a:r>
              <a:rPr lang="en-US" altLang="zh-CN" sz="1800" dirty="0">
                <a:latin typeface="HandelGotDLig" pitchFamily="34" charset="0"/>
                <a:ea typeface="汉真广标" pitchFamily="49" charset="-122"/>
              </a:rPr>
              <a:t>71122104</a:t>
            </a:r>
            <a:r>
              <a:rPr lang="zh-CN" altLang="en-US" sz="1800" dirty="0">
                <a:latin typeface="HandelGotDLig" pitchFamily="34" charset="0"/>
                <a:ea typeface="汉真广标" pitchFamily="49" charset="-122"/>
              </a:rPr>
              <a:t>俞忠逸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558378" y="3249661"/>
            <a:ext cx="202724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78" grpId="0" bldLvl="0" animBg="1"/>
      <p:bldP spid="79" grpId="0" bldLvl="0" animBg="1"/>
      <p:bldP spid="85" grpId="0" bldLvl="0" animBg="1"/>
      <p:bldP spid="86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断点的类型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字段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断点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7" y="1232758"/>
            <a:ext cx="483490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图标：红色眼睛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功能：在字段发生变更或者被访问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需要额外设置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时暂停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97" y="1974419"/>
            <a:ext cx="4210733" cy="27903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断点的类型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异常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断点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8" y="1232758"/>
            <a:ext cx="1625544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图标：红色闪电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功能：可以在抛出特定异常的地方暂停。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918" y="904868"/>
            <a:ext cx="2472124" cy="4097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62" y="1678104"/>
            <a:ext cx="3747740" cy="26006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设置断点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  <a:sym typeface="Arial" panose="020B0604020202020204"/>
              </a:rPr>
              <a:t>设置行断点</a:t>
            </a:r>
            <a:r>
              <a:rPr lang="en-US" altLang="zh-CN" sz="2000" dirty="0">
                <a:latin typeface="+mj-ea"/>
                <a:ea typeface="+mj-ea"/>
                <a:sym typeface="Arial" panose="020B0604020202020204"/>
              </a:rPr>
              <a:t>/</a:t>
            </a:r>
            <a:r>
              <a:rPr lang="zh-CN" altLang="en-US" sz="2000" dirty="0">
                <a:latin typeface="+mj-ea"/>
                <a:ea typeface="+mj-ea"/>
                <a:sym typeface="Arial" panose="020B0604020202020204"/>
              </a:rPr>
              <a:t>方法断点</a:t>
            </a:r>
            <a:r>
              <a:rPr lang="en-US" altLang="zh-CN" sz="2000" dirty="0">
                <a:latin typeface="+mj-ea"/>
                <a:ea typeface="+mj-ea"/>
                <a:sym typeface="Arial" panose="020B0604020202020204"/>
              </a:rPr>
              <a:t>/</a:t>
            </a:r>
            <a:r>
              <a:rPr lang="zh-CN" altLang="en-US" sz="2000" dirty="0">
                <a:latin typeface="+mj-ea"/>
                <a:ea typeface="+mj-ea"/>
                <a:sym typeface="Arial" panose="020B0604020202020204"/>
              </a:rPr>
              <a:t>字段断点</a:t>
            </a:r>
            <a:endParaRPr lang="en-US" altLang="zh-CN" sz="2000" dirty="0"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8" y="1232758"/>
            <a:ext cx="4736296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b="0" i="0" dirty="0">
                <a:effectLst/>
                <a:latin typeface="+mj-ea"/>
                <a:ea typeface="+mj-ea"/>
              </a:rPr>
              <a:t>单击要设置断点处的装订线</a:t>
            </a:r>
            <a:r>
              <a:rPr lang="zh-CN" altLang="en-US" sz="1200" dirty="0">
                <a:latin typeface="+mj-ea"/>
                <a:ea typeface="+mj-ea"/>
              </a:rPr>
              <a:t>，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或者把光标放在此行并按下</a:t>
            </a:r>
            <a:r>
              <a:rPr lang="en-US" altLang="zh-CN" sz="1200" b="0" i="0" dirty="0">
                <a:effectLst/>
                <a:latin typeface="+mj-ea"/>
                <a:ea typeface="+mj-ea"/>
              </a:rPr>
              <a:t>Ctrl+F8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。</a:t>
            </a:r>
            <a:endParaRPr lang="en-US" altLang="zh-CN" sz="1200" b="0" i="0" dirty="0"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   </a:t>
            </a: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- 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行断点设置在可执行代码处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   </a:t>
            </a: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- 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方法断点设置在声明方法处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   </a:t>
            </a: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- 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字段断点设置在声明字段处（不能是方法声明）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7" y="2571750"/>
            <a:ext cx="6131892" cy="1071007"/>
          </a:xfrm>
          <a:prstGeom prst="rect">
            <a:avLst/>
          </a:prstGeom>
        </p:spPr>
      </p:pic>
      <p:sp>
        <p:nvSpPr>
          <p:cNvPr id="10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72197" y="4163943"/>
            <a:ext cx="522039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b="0" i="0" dirty="0">
                <a:effectLst/>
                <a:latin typeface="+mj-ea"/>
                <a:ea typeface="+mj-ea"/>
              </a:rPr>
              <a:t>异常断点无需再具体代码上打断点，而是在断点详情页直接添加。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2197" y="3787469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  <a:sym typeface="Arial" panose="020B0604020202020204"/>
              </a:rPr>
              <a:t>设置异常断点</a:t>
            </a:r>
            <a:endParaRPr lang="en-US" altLang="zh-CN" sz="2000" dirty="0">
              <a:latin typeface="+mj-ea"/>
              <a:ea typeface="+mj-ea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管理断点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2198" y="904868"/>
            <a:ext cx="1869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编辑断点属性</a:t>
            </a:r>
            <a:endParaRPr lang="en-US" altLang="zh-CN" sz="20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5" y="2357655"/>
            <a:ext cx="5561052" cy="27841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2195" y="1238566"/>
            <a:ext cx="5749311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右键单击断点或者把光标放在此行并按下按下</a:t>
            </a: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Ctrl+Shift+F8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根据断点类型，可以配置断点属性，设置条件断点。以便根据特定需求指定其操作。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例如，在循环体中调试时，通过设置断点条件，使得断点仅在满足条件时执行。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管理断点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8071" y="904868"/>
            <a:ext cx="1869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删除断点</a:t>
            </a:r>
            <a:endParaRPr lang="en-US" altLang="zh-CN" sz="20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2540" y="1304978"/>
            <a:ext cx="1869557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   -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对于非异常断点：单击装订线中的断点。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   -</a:t>
            </a:r>
            <a:r>
              <a:rPr lang="zh-CN" altLang="en-US" sz="1200" dirty="0">
                <a:latin typeface="+mj-ea"/>
                <a:ea typeface="+mj-ea"/>
                <a:cs typeface="+mn-ea"/>
                <a:sym typeface="Arial" panose="020B0604020202020204"/>
              </a:rPr>
              <a:t>对于所有断点：点击“查看断点”，选择断点并删除。</a:t>
            </a:r>
            <a:endParaRPr lang="en-US" altLang="zh-CN" sz="1200" dirty="0"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872280-AE2C-E0A1-9484-B6BB74290A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60" y="1099173"/>
            <a:ext cx="6813189" cy="39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17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管理断点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9638" y="881421"/>
            <a:ext cx="1869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移动</a:t>
            </a:r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/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复制断点</a:t>
            </a:r>
            <a:endParaRPr lang="en-US" altLang="zh-CN" sz="20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837" y="1373381"/>
            <a:ext cx="1665159" cy="1814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   -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若要移动断点，请将其拖动到另一行。</a:t>
            </a: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200" dirty="0">
                <a:latin typeface="+mj-ea"/>
                <a:ea typeface="+mj-ea"/>
                <a:cs typeface="+mn-ea"/>
                <a:sym typeface="Arial" panose="020B0604020202020204"/>
              </a:rPr>
              <a:t>   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若要复制断点，请按住Ctrl并将断点拖动到另一行。这将在目标处创建具有相同参数的断点。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3BB9BC-E36A-3E6A-7BD3-DAF459F34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54" y="1143000"/>
            <a:ext cx="6817008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管理断点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6500" y="1526538"/>
            <a:ext cx="5749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1200" b="0" i="0" dirty="0">
                <a:effectLst/>
                <a:latin typeface="+mj-ea"/>
                <a:ea typeface="+mj-ea"/>
              </a:rPr>
              <a:t>删除断点时，其</a:t>
            </a:r>
            <a:r>
              <a:rPr lang="zh-CN" altLang="en-US" sz="1200" dirty="0">
                <a:latin typeface="+mj-ea"/>
                <a:ea typeface="+mj-ea"/>
              </a:rPr>
              <a:t>内部配置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将丢失。若要在不丢失其参数的情况下暂时关闭单个断点，可以禁用它：</a:t>
            </a:r>
          </a:p>
          <a:p>
            <a:pPr algn="l" fontAlgn="base"/>
            <a:r>
              <a:rPr lang="zh-CN" altLang="en-US" sz="1200" b="0" i="0" dirty="0">
                <a:effectLst/>
                <a:latin typeface="+mj-ea"/>
                <a:ea typeface="+mj-ea"/>
              </a:rPr>
              <a:t>对于非异常断点：右键单击它，然后根据需要设置“</a:t>
            </a:r>
            <a:r>
              <a:rPr lang="en-US" altLang="zh-CN" sz="1200" b="1" i="0" dirty="0">
                <a:effectLst/>
                <a:latin typeface="+mj-ea"/>
                <a:ea typeface="+mj-ea"/>
              </a:rPr>
              <a:t>E</a:t>
            </a:r>
            <a:r>
              <a:rPr lang="en-US" altLang="zh-CN" sz="1200" b="1" dirty="0">
                <a:latin typeface="+mj-ea"/>
                <a:ea typeface="+mj-ea"/>
              </a:rPr>
              <a:t>nabled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”选项。</a:t>
            </a:r>
          </a:p>
        </p:txBody>
      </p:sp>
      <p:sp>
        <p:nvSpPr>
          <p:cNvPr id="3" name="矩形 2"/>
          <p:cNvSpPr/>
          <p:nvPr/>
        </p:nvSpPr>
        <p:spPr>
          <a:xfrm>
            <a:off x="471373" y="1126428"/>
            <a:ext cx="1869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启用</a:t>
            </a:r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/</a:t>
            </a:r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禁用断点</a:t>
            </a:r>
            <a:endParaRPr lang="en-US" altLang="zh-CN" sz="20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E25E5C-E222-BA9E-8623-112E0F50A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3" y="2451115"/>
            <a:ext cx="6950152" cy="23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37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管理断点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8071" y="1304978"/>
            <a:ext cx="16936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zh-CN" altLang="en-US" sz="1200" b="0" i="0" dirty="0">
                <a:effectLst/>
                <a:latin typeface="+mj-ea"/>
                <a:ea typeface="+mj-ea"/>
              </a:rPr>
              <a:t>如果一段时间内不需要在断点处停留，可以将其静音。这允许您在不离开调试器会话的情况下恢复正常的程序操作。之后，您可以取消静音断点并继续调试。</a:t>
            </a:r>
          </a:p>
          <a:p>
            <a:pPr algn="l" fontAlgn="base"/>
            <a:r>
              <a:rPr lang="zh-CN" altLang="en-US" sz="1200" b="0" i="0" dirty="0">
                <a:effectLst/>
                <a:latin typeface="+mj-ea"/>
                <a:ea typeface="+mj-ea"/>
              </a:rPr>
              <a:t>单击“调试”工具窗口工具栏中的</a:t>
            </a:r>
            <a:r>
              <a:rPr lang="zh-CN" altLang="en-US" sz="1200" b="1" i="0" dirty="0">
                <a:effectLst/>
                <a:latin typeface="+mj-ea"/>
                <a:ea typeface="+mj-ea"/>
              </a:rPr>
              <a:t>“</a:t>
            </a:r>
            <a:r>
              <a:rPr lang="en-US" altLang="zh-CN" sz="1200" b="1" i="0" dirty="0">
                <a:effectLst/>
                <a:latin typeface="+mj-ea"/>
                <a:ea typeface="+mj-ea"/>
              </a:rPr>
              <a:t>Mute Breakpoints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”。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B34670F-C2FF-DB7D-43E3-919DFE09CB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31" y="1142999"/>
            <a:ext cx="6669669" cy="391403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E0C8811-D535-232F-CD5D-B73A4FC38955}"/>
              </a:ext>
            </a:extLst>
          </p:cNvPr>
          <p:cNvSpPr/>
          <p:nvPr/>
        </p:nvSpPr>
        <p:spPr>
          <a:xfrm>
            <a:off x="298071" y="904868"/>
            <a:ext cx="1869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静音全体断点</a:t>
            </a:r>
            <a:endParaRPr lang="en-US" altLang="zh-CN" sz="20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3823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262626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启动调试会话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概述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8" y="1232758"/>
            <a:ext cx="565069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Debug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模式下程序遇到断点时，调试工具窗口将打开。使用此窗口可以控制调试器会话、显示和分析数据（帧、线程、变量等），以及执行各种调试器操作。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86" r="30867"/>
          <a:stretch>
            <a:fillRect/>
          </a:stretch>
        </p:blipFill>
        <p:spPr>
          <a:xfrm>
            <a:off x="550789" y="1906941"/>
            <a:ext cx="8163704" cy="29836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7" y="1798351"/>
            <a:ext cx="6753356" cy="2552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一共八个按钮，从左到右依次如下：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1.Show Execution Point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：如果光标在其他行，点击此按钮可以跳转到当前代码执行的行。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2.Step Over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：步过，一步一步向下走，如果遇到方法不会进入方法。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3.Step Into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：步入，如果当前行有方法，可以进入方法内部（一般不会进入官方类库的方法内）。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4.Force Step Into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：强制步入，能进入任何方法内部。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5.Step Out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：步出，在步入的方法内执行完方法并退出到方法调用处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6.Reset Frame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：回退当前方法的调用，回到调用处。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7.Run to Cursor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：运行到光标所在处。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8.Evaluate Expression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：计算表达式。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6231" t="10761" r="42041" b="79838"/>
          <a:stretch>
            <a:fillRect/>
          </a:stretch>
        </p:blipFill>
        <p:spPr>
          <a:xfrm>
            <a:off x="513187" y="1398241"/>
            <a:ext cx="3798110" cy="400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404238" y="916331"/>
            <a:ext cx="771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C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lgun Gothic" panose="020B0503020000020004" pitchFamily="34" charset="-127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90046" y="1470996"/>
            <a:ext cx="1232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rPr>
              <a:t>ontents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lgun Gothic" panose="020B0503020000020004" pitchFamily="34" charset="-127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69298" y="105592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站酷高端黑" panose="02010600030101010101" pitchFamily="2" charset="-122"/>
                <a:ea typeface="站酷高端黑" panose="02010600030101010101" pitchFamily="2" charset="-122"/>
                <a:cs typeface="+mn-cs"/>
              </a:rPr>
              <a:t>目录</a:t>
            </a:r>
          </a:p>
        </p:txBody>
      </p:sp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1952175" y="2310484"/>
            <a:ext cx="2250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89166" y="2322031"/>
            <a:ext cx="566993" cy="401083"/>
            <a:chOff x="1489166" y="2322031"/>
            <a:chExt cx="566993" cy="401083"/>
          </a:xfrm>
        </p:grpSpPr>
        <p:sp>
          <p:nvSpPr>
            <p:cNvPr id="8" name="任意多边形 7"/>
            <p:cNvSpPr>
              <a:spLocks noChangeAspect="1"/>
            </p:cNvSpPr>
            <p:nvPr/>
          </p:nvSpPr>
          <p:spPr>
            <a:xfrm>
              <a:off x="1563012" y="2322031"/>
              <a:ext cx="432000" cy="388503"/>
            </a:xfrm>
            <a:custGeom>
              <a:avLst/>
              <a:gdLst>
                <a:gd name="connsiteX0" fmla="*/ 531453 w 2150426"/>
                <a:gd name="connsiteY0" fmla="*/ 1894557 h 1933898"/>
                <a:gd name="connsiteX1" fmla="*/ 523901 w 2150426"/>
                <a:gd name="connsiteY1" fmla="*/ 1888327 h 1933898"/>
                <a:gd name="connsiteX2" fmla="*/ 505804 w 2150426"/>
                <a:gd name="connsiteY2" fmla="*/ 1878396 h 1933898"/>
                <a:gd name="connsiteX3" fmla="*/ 445296 w 2150426"/>
                <a:gd name="connsiteY3" fmla="*/ 1809798 h 1933898"/>
                <a:gd name="connsiteX4" fmla="*/ 30326 w 2150426"/>
                <a:gd name="connsiteY4" fmla="*/ 1091048 h 1933898"/>
                <a:gd name="connsiteX5" fmla="*/ 1172 w 2150426"/>
                <a:gd name="connsiteY5" fmla="*/ 1004348 h 1933898"/>
                <a:gd name="connsiteX6" fmla="*/ 444 w 2150426"/>
                <a:gd name="connsiteY6" fmla="*/ 976700 h 1933898"/>
                <a:gd name="connsiteX7" fmla="*/ 0 w 2150426"/>
                <a:gd name="connsiteY7" fmla="*/ 974054 h 1933898"/>
                <a:gd name="connsiteX8" fmla="*/ 187 w 2150426"/>
                <a:gd name="connsiteY8" fmla="*/ 966943 h 1933898"/>
                <a:gd name="connsiteX9" fmla="*/ 0 w 2150426"/>
                <a:gd name="connsiteY9" fmla="*/ 959843 h 1933898"/>
                <a:gd name="connsiteX10" fmla="*/ 444 w 2150426"/>
                <a:gd name="connsiteY10" fmla="*/ 957201 h 1933898"/>
                <a:gd name="connsiteX11" fmla="*/ 1172 w 2150426"/>
                <a:gd name="connsiteY11" fmla="*/ 929549 h 1933898"/>
                <a:gd name="connsiteX12" fmla="*/ 30326 w 2150426"/>
                <a:gd name="connsiteY12" fmla="*/ 842849 h 1933898"/>
                <a:gd name="connsiteX13" fmla="*/ 445296 w 2150426"/>
                <a:gd name="connsiteY13" fmla="*/ 124100 h 1933898"/>
                <a:gd name="connsiteX14" fmla="*/ 505804 w 2150426"/>
                <a:gd name="connsiteY14" fmla="*/ 55501 h 1933898"/>
                <a:gd name="connsiteX15" fmla="*/ 529387 w 2150426"/>
                <a:gd name="connsiteY15" fmla="*/ 41045 h 1933898"/>
                <a:gd name="connsiteX16" fmla="*/ 531453 w 2150426"/>
                <a:gd name="connsiteY16" fmla="*/ 39340 h 1933898"/>
                <a:gd name="connsiteX17" fmla="*/ 537695 w 2150426"/>
                <a:gd name="connsiteY17" fmla="*/ 35952 h 1933898"/>
                <a:gd name="connsiteX18" fmla="*/ 543760 w 2150426"/>
                <a:gd name="connsiteY18" fmla="*/ 32234 h 1933898"/>
                <a:gd name="connsiteX19" fmla="*/ 546274 w 2150426"/>
                <a:gd name="connsiteY19" fmla="*/ 31296 h 1933898"/>
                <a:gd name="connsiteX20" fmla="*/ 570581 w 2150426"/>
                <a:gd name="connsiteY20" fmla="*/ 18102 h 1933898"/>
                <a:gd name="connsiteX21" fmla="*/ 660243 w 2150426"/>
                <a:gd name="connsiteY21" fmla="*/ 0 h 1933898"/>
                <a:gd name="connsiteX22" fmla="*/ 1490183 w 2150426"/>
                <a:gd name="connsiteY22" fmla="*/ 0 h 1933898"/>
                <a:gd name="connsiteX23" fmla="*/ 1579845 w 2150426"/>
                <a:gd name="connsiteY23" fmla="*/ 18102 h 1933898"/>
                <a:gd name="connsiteX24" fmla="*/ 1604154 w 2150426"/>
                <a:gd name="connsiteY24" fmla="*/ 31297 h 1933898"/>
                <a:gd name="connsiteX25" fmla="*/ 1606666 w 2150426"/>
                <a:gd name="connsiteY25" fmla="*/ 32234 h 1933898"/>
                <a:gd name="connsiteX26" fmla="*/ 1612726 w 2150426"/>
                <a:gd name="connsiteY26" fmla="*/ 35949 h 1933898"/>
                <a:gd name="connsiteX27" fmla="*/ 1618973 w 2150426"/>
                <a:gd name="connsiteY27" fmla="*/ 39340 h 1933898"/>
                <a:gd name="connsiteX28" fmla="*/ 1621041 w 2150426"/>
                <a:gd name="connsiteY28" fmla="*/ 41046 h 1933898"/>
                <a:gd name="connsiteX29" fmla="*/ 1644623 w 2150426"/>
                <a:gd name="connsiteY29" fmla="*/ 55501 h 1933898"/>
                <a:gd name="connsiteX30" fmla="*/ 1705130 w 2150426"/>
                <a:gd name="connsiteY30" fmla="*/ 124100 h 1933898"/>
                <a:gd name="connsiteX31" fmla="*/ 2120100 w 2150426"/>
                <a:gd name="connsiteY31" fmla="*/ 842849 h 1933898"/>
                <a:gd name="connsiteX32" fmla="*/ 2149255 w 2150426"/>
                <a:gd name="connsiteY32" fmla="*/ 929550 h 1933898"/>
                <a:gd name="connsiteX33" fmla="*/ 2149982 w 2150426"/>
                <a:gd name="connsiteY33" fmla="*/ 957198 h 1933898"/>
                <a:gd name="connsiteX34" fmla="*/ 2150426 w 2150426"/>
                <a:gd name="connsiteY34" fmla="*/ 959843 h 1933898"/>
                <a:gd name="connsiteX35" fmla="*/ 2150239 w 2150426"/>
                <a:gd name="connsiteY35" fmla="*/ 966953 h 1933898"/>
                <a:gd name="connsiteX36" fmla="*/ 2150426 w 2150426"/>
                <a:gd name="connsiteY36" fmla="*/ 974055 h 1933898"/>
                <a:gd name="connsiteX37" fmla="*/ 2149983 w 2150426"/>
                <a:gd name="connsiteY37" fmla="*/ 976697 h 1933898"/>
                <a:gd name="connsiteX38" fmla="*/ 2149255 w 2150426"/>
                <a:gd name="connsiteY38" fmla="*/ 1004348 h 1933898"/>
                <a:gd name="connsiteX39" fmla="*/ 2120101 w 2150426"/>
                <a:gd name="connsiteY39" fmla="*/ 1091049 h 1933898"/>
                <a:gd name="connsiteX40" fmla="*/ 1705131 w 2150426"/>
                <a:gd name="connsiteY40" fmla="*/ 1809798 h 1933898"/>
                <a:gd name="connsiteX41" fmla="*/ 1644623 w 2150426"/>
                <a:gd name="connsiteY41" fmla="*/ 1878396 h 1933898"/>
                <a:gd name="connsiteX42" fmla="*/ 1621040 w 2150426"/>
                <a:gd name="connsiteY42" fmla="*/ 1892852 h 1933898"/>
                <a:gd name="connsiteX43" fmla="*/ 1618973 w 2150426"/>
                <a:gd name="connsiteY43" fmla="*/ 1894557 h 1933898"/>
                <a:gd name="connsiteX44" fmla="*/ 1612730 w 2150426"/>
                <a:gd name="connsiteY44" fmla="*/ 1897947 h 1933898"/>
                <a:gd name="connsiteX45" fmla="*/ 1606666 w 2150426"/>
                <a:gd name="connsiteY45" fmla="*/ 1901663 h 1933898"/>
                <a:gd name="connsiteX46" fmla="*/ 1604153 w 2150426"/>
                <a:gd name="connsiteY46" fmla="*/ 1902602 h 1933898"/>
                <a:gd name="connsiteX47" fmla="*/ 1579845 w 2150426"/>
                <a:gd name="connsiteY47" fmla="*/ 1915796 h 1933898"/>
                <a:gd name="connsiteX48" fmla="*/ 1490183 w 2150426"/>
                <a:gd name="connsiteY48" fmla="*/ 1933897 h 1933898"/>
                <a:gd name="connsiteX49" fmla="*/ 660243 w 2150426"/>
                <a:gd name="connsiteY49" fmla="*/ 1933898 h 1933898"/>
                <a:gd name="connsiteX50" fmla="*/ 531453 w 2150426"/>
                <a:gd name="connsiteY50" fmla="*/ 1894557 h 19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50426" h="1933898">
                  <a:moveTo>
                    <a:pt x="531453" y="1894557"/>
                  </a:moveTo>
                  <a:lnTo>
                    <a:pt x="523901" y="1888327"/>
                  </a:lnTo>
                  <a:lnTo>
                    <a:pt x="505804" y="1878396"/>
                  </a:lnTo>
                  <a:cubicBezTo>
                    <a:pt x="481930" y="1860358"/>
                    <a:pt x="461198" y="1837341"/>
                    <a:pt x="445296" y="1809798"/>
                  </a:cubicBezTo>
                  <a:lnTo>
                    <a:pt x="30326" y="1091048"/>
                  </a:lnTo>
                  <a:cubicBezTo>
                    <a:pt x="14424" y="1063505"/>
                    <a:pt x="4856" y="1034042"/>
                    <a:pt x="1172" y="1004348"/>
                  </a:cubicBezTo>
                  <a:lnTo>
                    <a:pt x="444" y="976700"/>
                  </a:lnTo>
                  <a:lnTo>
                    <a:pt x="0" y="974054"/>
                  </a:lnTo>
                  <a:lnTo>
                    <a:pt x="187" y="966943"/>
                  </a:lnTo>
                  <a:lnTo>
                    <a:pt x="0" y="959843"/>
                  </a:lnTo>
                  <a:lnTo>
                    <a:pt x="444" y="957201"/>
                  </a:lnTo>
                  <a:lnTo>
                    <a:pt x="1172" y="929549"/>
                  </a:lnTo>
                  <a:cubicBezTo>
                    <a:pt x="4856" y="899855"/>
                    <a:pt x="14423" y="870392"/>
                    <a:pt x="30326" y="842849"/>
                  </a:cubicBezTo>
                  <a:lnTo>
                    <a:pt x="445296" y="124100"/>
                  </a:lnTo>
                  <a:cubicBezTo>
                    <a:pt x="461198" y="96556"/>
                    <a:pt x="481929" y="73539"/>
                    <a:pt x="505804" y="55501"/>
                  </a:cubicBezTo>
                  <a:lnTo>
                    <a:pt x="529387" y="41045"/>
                  </a:lnTo>
                  <a:lnTo>
                    <a:pt x="531453" y="39340"/>
                  </a:lnTo>
                  <a:lnTo>
                    <a:pt x="537695" y="35952"/>
                  </a:lnTo>
                  <a:lnTo>
                    <a:pt x="543760" y="32234"/>
                  </a:lnTo>
                  <a:lnTo>
                    <a:pt x="546274" y="31296"/>
                  </a:lnTo>
                  <a:lnTo>
                    <a:pt x="570581" y="18102"/>
                  </a:lnTo>
                  <a:cubicBezTo>
                    <a:pt x="598139" y="6446"/>
                    <a:pt x="628439" y="0"/>
                    <a:pt x="660243" y="0"/>
                  </a:cubicBezTo>
                  <a:lnTo>
                    <a:pt x="1490183" y="0"/>
                  </a:lnTo>
                  <a:cubicBezTo>
                    <a:pt x="1521987" y="0"/>
                    <a:pt x="1552286" y="6446"/>
                    <a:pt x="1579845" y="18102"/>
                  </a:cubicBezTo>
                  <a:lnTo>
                    <a:pt x="1604154" y="31297"/>
                  </a:lnTo>
                  <a:lnTo>
                    <a:pt x="1606666" y="32234"/>
                  </a:lnTo>
                  <a:lnTo>
                    <a:pt x="1612726" y="35949"/>
                  </a:lnTo>
                  <a:lnTo>
                    <a:pt x="1618973" y="39340"/>
                  </a:lnTo>
                  <a:lnTo>
                    <a:pt x="1621041" y="41046"/>
                  </a:lnTo>
                  <a:lnTo>
                    <a:pt x="1644623" y="55501"/>
                  </a:lnTo>
                  <a:cubicBezTo>
                    <a:pt x="1668496" y="73539"/>
                    <a:pt x="1689228" y="96557"/>
                    <a:pt x="1705130" y="124100"/>
                  </a:cubicBezTo>
                  <a:lnTo>
                    <a:pt x="2120100" y="842849"/>
                  </a:lnTo>
                  <a:cubicBezTo>
                    <a:pt x="2136003" y="870393"/>
                    <a:pt x="2145570" y="899855"/>
                    <a:pt x="2149255" y="929550"/>
                  </a:cubicBezTo>
                  <a:lnTo>
                    <a:pt x="2149982" y="957198"/>
                  </a:lnTo>
                  <a:lnTo>
                    <a:pt x="2150426" y="959843"/>
                  </a:lnTo>
                  <a:lnTo>
                    <a:pt x="2150239" y="966953"/>
                  </a:lnTo>
                  <a:lnTo>
                    <a:pt x="2150426" y="974055"/>
                  </a:lnTo>
                  <a:lnTo>
                    <a:pt x="2149983" y="976697"/>
                  </a:lnTo>
                  <a:lnTo>
                    <a:pt x="2149255" y="1004348"/>
                  </a:lnTo>
                  <a:cubicBezTo>
                    <a:pt x="2145570" y="1034043"/>
                    <a:pt x="2136003" y="1063505"/>
                    <a:pt x="2120101" y="1091049"/>
                  </a:cubicBezTo>
                  <a:lnTo>
                    <a:pt x="1705131" y="1809798"/>
                  </a:lnTo>
                  <a:cubicBezTo>
                    <a:pt x="1689228" y="1837341"/>
                    <a:pt x="1668497" y="1860358"/>
                    <a:pt x="1644623" y="1878396"/>
                  </a:cubicBezTo>
                  <a:lnTo>
                    <a:pt x="1621040" y="1892852"/>
                  </a:lnTo>
                  <a:lnTo>
                    <a:pt x="1618973" y="1894557"/>
                  </a:lnTo>
                  <a:lnTo>
                    <a:pt x="1612730" y="1897947"/>
                  </a:lnTo>
                  <a:lnTo>
                    <a:pt x="1606666" y="1901663"/>
                  </a:lnTo>
                  <a:lnTo>
                    <a:pt x="1604153" y="1902602"/>
                  </a:lnTo>
                  <a:lnTo>
                    <a:pt x="1579845" y="1915796"/>
                  </a:lnTo>
                  <a:cubicBezTo>
                    <a:pt x="1552287" y="1927452"/>
                    <a:pt x="1521988" y="1933897"/>
                    <a:pt x="1490183" y="1933897"/>
                  </a:cubicBezTo>
                  <a:lnTo>
                    <a:pt x="660243" y="1933898"/>
                  </a:lnTo>
                  <a:cubicBezTo>
                    <a:pt x="612537" y="1933898"/>
                    <a:pt x="568217" y="1919395"/>
                    <a:pt x="531453" y="1894557"/>
                  </a:cubicBezTo>
                  <a:close/>
                </a:path>
              </a:pathLst>
            </a:custGeom>
            <a:noFill/>
            <a:ln w="25400">
              <a:solidFill>
                <a:srgbClr val="57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TextBox 6"/>
            <p:cNvSpPr txBox="1">
              <a:spLocks noChangeArrowheads="1"/>
            </p:cNvSpPr>
            <p:nvPr/>
          </p:nvSpPr>
          <p:spPr bwMode="auto">
            <a:xfrm>
              <a:off x="1489166" y="2323004"/>
              <a:ext cx="566993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5448340" y="2310484"/>
            <a:ext cx="2872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IntelliJ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85331" y="2322031"/>
            <a:ext cx="566993" cy="401083"/>
            <a:chOff x="4985331" y="2322031"/>
            <a:chExt cx="566993" cy="401083"/>
          </a:xfrm>
        </p:grpSpPr>
        <p:sp>
          <p:nvSpPr>
            <p:cNvPr id="26" name="任意多边形 25"/>
            <p:cNvSpPr>
              <a:spLocks noChangeAspect="1"/>
            </p:cNvSpPr>
            <p:nvPr/>
          </p:nvSpPr>
          <p:spPr>
            <a:xfrm>
              <a:off x="5059177" y="2322031"/>
              <a:ext cx="432000" cy="388503"/>
            </a:xfrm>
            <a:custGeom>
              <a:avLst/>
              <a:gdLst>
                <a:gd name="connsiteX0" fmla="*/ 531453 w 2150426"/>
                <a:gd name="connsiteY0" fmla="*/ 1894557 h 1933898"/>
                <a:gd name="connsiteX1" fmla="*/ 523901 w 2150426"/>
                <a:gd name="connsiteY1" fmla="*/ 1888327 h 1933898"/>
                <a:gd name="connsiteX2" fmla="*/ 505804 w 2150426"/>
                <a:gd name="connsiteY2" fmla="*/ 1878396 h 1933898"/>
                <a:gd name="connsiteX3" fmla="*/ 445296 w 2150426"/>
                <a:gd name="connsiteY3" fmla="*/ 1809798 h 1933898"/>
                <a:gd name="connsiteX4" fmla="*/ 30326 w 2150426"/>
                <a:gd name="connsiteY4" fmla="*/ 1091048 h 1933898"/>
                <a:gd name="connsiteX5" fmla="*/ 1172 w 2150426"/>
                <a:gd name="connsiteY5" fmla="*/ 1004348 h 1933898"/>
                <a:gd name="connsiteX6" fmla="*/ 444 w 2150426"/>
                <a:gd name="connsiteY6" fmla="*/ 976700 h 1933898"/>
                <a:gd name="connsiteX7" fmla="*/ 0 w 2150426"/>
                <a:gd name="connsiteY7" fmla="*/ 974054 h 1933898"/>
                <a:gd name="connsiteX8" fmla="*/ 187 w 2150426"/>
                <a:gd name="connsiteY8" fmla="*/ 966943 h 1933898"/>
                <a:gd name="connsiteX9" fmla="*/ 0 w 2150426"/>
                <a:gd name="connsiteY9" fmla="*/ 959843 h 1933898"/>
                <a:gd name="connsiteX10" fmla="*/ 444 w 2150426"/>
                <a:gd name="connsiteY10" fmla="*/ 957201 h 1933898"/>
                <a:gd name="connsiteX11" fmla="*/ 1172 w 2150426"/>
                <a:gd name="connsiteY11" fmla="*/ 929549 h 1933898"/>
                <a:gd name="connsiteX12" fmla="*/ 30326 w 2150426"/>
                <a:gd name="connsiteY12" fmla="*/ 842849 h 1933898"/>
                <a:gd name="connsiteX13" fmla="*/ 445296 w 2150426"/>
                <a:gd name="connsiteY13" fmla="*/ 124100 h 1933898"/>
                <a:gd name="connsiteX14" fmla="*/ 505804 w 2150426"/>
                <a:gd name="connsiteY14" fmla="*/ 55501 h 1933898"/>
                <a:gd name="connsiteX15" fmla="*/ 529387 w 2150426"/>
                <a:gd name="connsiteY15" fmla="*/ 41045 h 1933898"/>
                <a:gd name="connsiteX16" fmla="*/ 531453 w 2150426"/>
                <a:gd name="connsiteY16" fmla="*/ 39340 h 1933898"/>
                <a:gd name="connsiteX17" fmla="*/ 537695 w 2150426"/>
                <a:gd name="connsiteY17" fmla="*/ 35952 h 1933898"/>
                <a:gd name="connsiteX18" fmla="*/ 543760 w 2150426"/>
                <a:gd name="connsiteY18" fmla="*/ 32234 h 1933898"/>
                <a:gd name="connsiteX19" fmla="*/ 546274 w 2150426"/>
                <a:gd name="connsiteY19" fmla="*/ 31296 h 1933898"/>
                <a:gd name="connsiteX20" fmla="*/ 570581 w 2150426"/>
                <a:gd name="connsiteY20" fmla="*/ 18102 h 1933898"/>
                <a:gd name="connsiteX21" fmla="*/ 660243 w 2150426"/>
                <a:gd name="connsiteY21" fmla="*/ 0 h 1933898"/>
                <a:gd name="connsiteX22" fmla="*/ 1490183 w 2150426"/>
                <a:gd name="connsiteY22" fmla="*/ 0 h 1933898"/>
                <a:gd name="connsiteX23" fmla="*/ 1579845 w 2150426"/>
                <a:gd name="connsiteY23" fmla="*/ 18102 h 1933898"/>
                <a:gd name="connsiteX24" fmla="*/ 1604154 w 2150426"/>
                <a:gd name="connsiteY24" fmla="*/ 31297 h 1933898"/>
                <a:gd name="connsiteX25" fmla="*/ 1606666 w 2150426"/>
                <a:gd name="connsiteY25" fmla="*/ 32234 h 1933898"/>
                <a:gd name="connsiteX26" fmla="*/ 1612726 w 2150426"/>
                <a:gd name="connsiteY26" fmla="*/ 35949 h 1933898"/>
                <a:gd name="connsiteX27" fmla="*/ 1618973 w 2150426"/>
                <a:gd name="connsiteY27" fmla="*/ 39340 h 1933898"/>
                <a:gd name="connsiteX28" fmla="*/ 1621041 w 2150426"/>
                <a:gd name="connsiteY28" fmla="*/ 41046 h 1933898"/>
                <a:gd name="connsiteX29" fmla="*/ 1644623 w 2150426"/>
                <a:gd name="connsiteY29" fmla="*/ 55501 h 1933898"/>
                <a:gd name="connsiteX30" fmla="*/ 1705130 w 2150426"/>
                <a:gd name="connsiteY30" fmla="*/ 124100 h 1933898"/>
                <a:gd name="connsiteX31" fmla="*/ 2120100 w 2150426"/>
                <a:gd name="connsiteY31" fmla="*/ 842849 h 1933898"/>
                <a:gd name="connsiteX32" fmla="*/ 2149255 w 2150426"/>
                <a:gd name="connsiteY32" fmla="*/ 929550 h 1933898"/>
                <a:gd name="connsiteX33" fmla="*/ 2149982 w 2150426"/>
                <a:gd name="connsiteY33" fmla="*/ 957198 h 1933898"/>
                <a:gd name="connsiteX34" fmla="*/ 2150426 w 2150426"/>
                <a:gd name="connsiteY34" fmla="*/ 959843 h 1933898"/>
                <a:gd name="connsiteX35" fmla="*/ 2150239 w 2150426"/>
                <a:gd name="connsiteY35" fmla="*/ 966953 h 1933898"/>
                <a:gd name="connsiteX36" fmla="*/ 2150426 w 2150426"/>
                <a:gd name="connsiteY36" fmla="*/ 974055 h 1933898"/>
                <a:gd name="connsiteX37" fmla="*/ 2149983 w 2150426"/>
                <a:gd name="connsiteY37" fmla="*/ 976697 h 1933898"/>
                <a:gd name="connsiteX38" fmla="*/ 2149255 w 2150426"/>
                <a:gd name="connsiteY38" fmla="*/ 1004348 h 1933898"/>
                <a:gd name="connsiteX39" fmla="*/ 2120101 w 2150426"/>
                <a:gd name="connsiteY39" fmla="*/ 1091049 h 1933898"/>
                <a:gd name="connsiteX40" fmla="*/ 1705131 w 2150426"/>
                <a:gd name="connsiteY40" fmla="*/ 1809798 h 1933898"/>
                <a:gd name="connsiteX41" fmla="*/ 1644623 w 2150426"/>
                <a:gd name="connsiteY41" fmla="*/ 1878396 h 1933898"/>
                <a:gd name="connsiteX42" fmla="*/ 1621040 w 2150426"/>
                <a:gd name="connsiteY42" fmla="*/ 1892852 h 1933898"/>
                <a:gd name="connsiteX43" fmla="*/ 1618973 w 2150426"/>
                <a:gd name="connsiteY43" fmla="*/ 1894557 h 1933898"/>
                <a:gd name="connsiteX44" fmla="*/ 1612730 w 2150426"/>
                <a:gd name="connsiteY44" fmla="*/ 1897947 h 1933898"/>
                <a:gd name="connsiteX45" fmla="*/ 1606666 w 2150426"/>
                <a:gd name="connsiteY45" fmla="*/ 1901663 h 1933898"/>
                <a:gd name="connsiteX46" fmla="*/ 1604153 w 2150426"/>
                <a:gd name="connsiteY46" fmla="*/ 1902602 h 1933898"/>
                <a:gd name="connsiteX47" fmla="*/ 1579845 w 2150426"/>
                <a:gd name="connsiteY47" fmla="*/ 1915796 h 1933898"/>
                <a:gd name="connsiteX48" fmla="*/ 1490183 w 2150426"/>
                <a:gd name="connsiteY48" fmla="*/ 1933897 h 1933898"/>
                <a:gd name="connsiteX49" fmla="*/ 660243 w 2150426"/>
                <a:gd name="connsiteY49" fmla="*/ 1933898 h 1933898"/>
                <a:gd name="connsiteX50" fmla="*/ 531453 w 2150426"/>
                <a:gd name="connsiteY50" fmla="*/ 1894557 h 19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50426" h="1933898">
                  <a:moveTo>
                    <a:pt x="531453" y="1894557"/>
                  </a:moveTo>
                  <a:lnTo>
                    <a:pt x="523901" y="1888327"/>
                  </a:lnTo>
                  <a:lnTo>
                    <a:pt x="505804" y="1878396"/>
                  </a:lnTo>
                  <a:cubicBezTo>
                    <a:pt x="481930" y="1860358"/>
                    <a:pt x="461198" y="1837341"/>
                    <a:pt x="445296" y="1809798"/>
                  </a:cubicBezTo>
                  <a:lnTo>
                    <a:pt x="30326" y="1091048"/>
                  </a:lnTo>
                  <a:cubicBezTo>
                    <a:pt x="14424" y="1063505"/>
                    <a:pt x="4856" y="1034042"/>
                    <a:pt x="1172" y="1004348"/>
                  </a:cubicBezTo>
                  <a:lnTo>
                    <a:pt x="444" y="976700"/>
                  </a:lnTo>
                  <a:lnTo>
                    <a:pt x="0" y="974054"/>
                  </a:lnTo>
                  <a:lnTo>
                    <a:pt x="187" y="966943"/>
                  </a:lnTo>
                  <a:lnTo>
                    <a:pt x="0" y="959843"/>
                  </a:lnTo>
                  <a:lnTo>
                    <a:pt x="444" y="957201"/>
                  </a:lnTo>
                  <a:lnTo>
                    <a:pt x="1172" y="929549"/>
                  </a:lnTo>
                  <a:cubicBezTo>
                    <a:pt x="4856" y="899855"/>
                    <a:pt x="14423" y="870392"/>
                    <a:pt x="30326" y="842849"/>
                  </a:cubicBezTo>
                  <a:lnTo>
                    <a:pt x="445296" y="124100"/>
                  </a:lnTo>
                  <a:cubicBezTo>
                    <a:pt x="461198" y="96556"/>
                    <a:pt x="481929" y="73539"/>
                    <a:pt x="505804" y="55501"/>
                  </a:cubicBezTo>
                  <a:lnTo>
                    <a:pt x="529387" y="41045"/>
                  </a:lnTo>
                  <a:lnTo>
                    <a:pt x="531453" y="39340"/>
                  </a:lnTo>
                  <a:lnTo>
                    <a:pt x="537695" y="35952"/>
                  </a:lnTo>
                  <a:lnTo>
                    <a:pt x="543760" y="32234"/>
                  </a:lnTo>
                  <a:lnTo>
                    <a:pt x="546274" y="31296"/>
                  </a:lnTo>
                  <a:lnTo>
                    <a:pt x="570581" y="18102"/>
                  </a:lnTo>
                  <a:cubicBezTo>
                    <a:pt x="598139" y="6446"/>
                    <a:pt x="628439" y="0"/>
                    <a:pt x="660243" y="0"/>
                  </a:cubicBezTo>
                  <a:lnTo>
                    <a:pt x="1490183" y="0"/>
                  </a:lnTo>
                  <a:cubicBezTo>
                    <a:pt x="1521987" y="0"/>
                    <a:pt x="1552286" y="6446"/>
                    <a:pt x="1579845" y="18102"/>
                  </a:cubicBezTo>
                  <a:lnTo>
                    <a:pt x="1604154" y="31297"/>
                  </a:lnTo>
                  <a:lnTo>
                    <a:pt x="1606666" y="32234"/>
                  </a:lnTo>
                  <a:lnTo>
                    <a:pt x="1612726" y="35949"/>
                  </a:lnTo>
                  <a:lnTo>
                    <a:pt x="1618973" y="39340"/>
                  </a:lnTo>
                  <a:lnTo>
                    <a:pt x="1621041" y="41046"/>
                  </a:lnTo>
                  <a:lnTo>
                    <a:pt x="1644623" y="55501"/>
                  </a:lnTo>
                  <a:cubicBezTo>
                    <a:pt x="1668496" y="73539"/>
                    <a:pt x="1689228" y="96557"/>
                    <a:pt x="1705130" y="124100"/>
                  </a:cubicBezTo>
                  <a:lnTo>
                    <a:pt x="2120100" y="842849"/>
                  </a:lnTo>
                  <a:cubicBezTo>
                    <a:pt x="2136003" y="870393"/>
                    <a:pt x="2145570" y="899855"/>
                    <a:pt x="2149255" y="929550"/>
                  </a:cubicBezTo>
                  <a:lnTo>
                    <a:pt x="2149982" y="957198"/>
                  </a:lnTo>
                  <a:lnTo>
                    <a:pt x="2150426" y="959843"/>
                  </a:lnTo>
                  <a:lnTo>
                    <a:pt x="2150239" y="966953"/>
                  </a:lnTo>
                  <a:lnTo>
                    <a:pt x="2150426" y="974055"/>
                  </a:lnTo>
                  <a:lnTo>
                    <a:pt x="2149983" y="976697"/>
                  </a:lnTo>
                  <a:lnTo>
                    <a:pt x="2149255" y="1004348"/>
                  </a:lnTo>
                  <a:cubicBezTo>
                    <a:pt x="2145570" y="1034043"/>
                    <a:pt x="2136003" y="1063505"/>
                    <a:pt x="2120101" y="1091049"/>
                  </a:cubicBezTo>
                  <a:lnTo>
                    <a:pt x="1705131" y="1809798"/>
                  </a:lnTo>
                  <a:cubicBezTo>
                    <a:pt x="1689228" y="1837341"/>
                    <a:pt x="1668497" y="1860358"/>
                    <a:pt x="1644623" y="1878396"/>
                  </a:cubicBezTo>
                  <a:lnTo>
                    <a:pt x="1621040" y="1892852"/>
                  </a:lnTo>
                  <a:lnTo>
                    <a:pt x="1618973" y="1894557"/>
                  </a:lnTo>
                  <a:lnTo>
                    <a:pt x="1612730" y="1897947"/>
                  </a:lnTo>
                  <a:lnTo>
                    <a:pt x="1606666" y="1901663"/>
                  </a:lnTo>
                  <a:lnTo>
                    <a:pt x="1604153" y="1902602"/>
                  </a:lnTo>
                  <a:lnTo>
                    <a:pt x="1579845" y="1915796"/>
                  </a:lnTo>
                  <a:cubicBezTo>
                    <a:pt x="1552287" y="1927452"/>
                    <a:pt x="1521988" y="1933897"/>
                    <a:pt x="1490183" y="1933897"/>
                  </a:cubicBezTo>
                  <a:lnTo>
                    <a:pt x="660243" y="1933898"/>
                  </a:lnTo>
                  <a:cubicBezTo>
                    <a:pt x="612537" y="1933898"/>
                    <a:pt x="568217" y="1919395"/>
                    <a:pt x="531453" y="1894557"/>
                  </a:cubicBezTo>
                  <a:close/>
                </a:path>
              </a:pathLst>
            </a:custGeom>
            <a:noFill/>
            <a:ln w="25400">
              <a:solidFill>
                <a:srgbClr val="57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TextBox 6"/>
            <p:cNvSpPr txBox="1">
              <a:spLocks noChangeArrowheads="1"/>
            </p:cNvSpPr>
            <p:nvPr/>
          </p:nvSpPr>
          <p:spPr bwMode="auto">
            <a:xfrm>
              <a:off x="4985331" y="2323004"/>
              <a:ext cx="566993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TextBox 6"/>
          <p:cNvSpPr txBox="1">
            <a:spLocks noChangeArrowheads="1"/>
          </p:cNvSpPr>
          <p:nvPr/>
        </p:nvSpPr>
        <p:spPr bwMode="auto">
          <a:xfrm>
            <a:off x="5448340" y="3313359"/>
            <a:ext cx="2250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案例分析与示范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85331" y="3324906"/>
            <a:ext cx="566993" cy="401083"/>
            <a:chOff x="4985331" y="3324906"/>
            <a:chExt cx="566993" cy="401083"/>
          </a:xfrm>
        </p:grpSpPr>
        <p:sp>
          <p:nvSpPr>
            <p:cNvPr id="29" name="任意多边形 28"/>
            <p:cNvSpPr>
              <a:spLocks noChangeAspect="1"/>
            </p:cNvSpPr>
            <p:nvPr/>
          </p:nvSpPr>
          <p:spPr>
            <a:xfrm>
              <a:off x="5059177" y="3324906"/>
              <a:ext cx="432000" cy="388503"/>
            </a:xfrm>
            <a:custGeom>
              <a:avLst/>
              <a:gdLst>
                <a:gd name="connsiteX0" fmla="*/ 531453 w 2150426"/>
                <a:gd name="connsiteY0" fmla="*/ 1894557 h 1933898"/>
                <a:gd name="connsiteX1" fmla="*/ 523901 w 2150426"/>
                <a:gd name="connsiteY1" fmla="*/ 1888327 h 1933898"/>
                <a:gd name="connsiteX2" fmla="*/ 505804 w 2150426"/>
                <a:gd name="connsiteY2" fmla="*/ 1878396 h 1933898"/>
                <a:gd name="connsiteX3" fmla="*/ 445296 w 2150426"/>
                <a:gd name="connsiteY3" fmla="*/ 1809798 h 1933898"/>
                <a:gd name="connsiteX4" fmla="*/ 30326 w 2150426"/>
                <a:gd name="connsiteY4" fmla="*/ 1091048 h 1933898"/>
                <a:gd name="connsiteX5" fmla="*/ 1172 w 2150426"/>
                <a:gd name="connsiteY5" fmla="*/ 1004348 h 1933898"/>
                <a:gd name="connsiteX6" fmla="*/ 444 w 2150426"/>
                <a:gd name="connsiteY6" fmla="*/ 976700 h 1933898"/>
                <a:gd name="connsiteX7" fmla="*/ 0 w 2150426"/>
                <a:gd name="connsiteY7" fmla="*/ 974054 h 1933898"/>
                <a:gd name="connsiteX8" fmla="*/ 187 w 2150426"/>
                <a:gd name="connsiteY8" fmla="*/ 966943 h 1933898"/>
                <a:gd name="connsiteX9" fmla="*/ 0 w 2150426"/>
                <a:gd name="connsiteY9" fmla="*/ 959843 h 1933898"/>
                <a:gd name="connsiteX10" fmla="*/ 444 w 2150426"/>
                <a:gd name="connsiteY10" fmla="*/ 957201 h 1933898"/>
                <a:gd name="connsiteX11" fmla="*/ 1172 w 2150426"/>
                <a:gd name="connsiteY11" fmla="*/ 929549 h 1933898"/>
                <a:gd name="connsiteX12" fmla="*/ 30326 w 2150426"/>
                <a:gd name="connsiteY12" fmla="*/ 842849 h 1933898"/>
                <a:gd name="connsiteX13" fmla="*/ 445296 w 2150426"/>
                <a:gd name="connsiteY13" fmla="*/ 124100 h 1933898"/>
                <a:gd name="connsiteX14" fmla="*/ 505804 w 2150426"/>
                <a:gd name="connsiteY14" fmla="*/ 55501 h 1933898"/>
                <a:gd name="connsiteX15" fmla="*/ 529387 w 2150426"/>
                <a:gd name="connsiteY15" fmla="*/ 41045 h 1933898"/>
                <a:gd name="connsiteX16" fmla="*/ 531453 w 2150426"/>
                <a:gd name="connsiteY16" fmla="*/ 39340 h 1933898"/>
                <a:gd name="connsiteX17" fmla="*/ 537695 w 2150426"/>
                <a:gd name="connsiteY17" fmla="*/ 35952 h 1933898"/>
                <a:gd name="connsiteX18" fmla="*/ 543760 w 2150426"/>
                <a:gd name="connsiteY18" fmla="*/ 32234 h 1933898"/>
                <a:gd name="connsiteX19" fmla="*/ 546274 w 2150426"/>
                <a:gd name="connsiteY19" fmla="*/ 31296 h 1933898"/>
                <a:gd name="connsiteX20" fmla="*/ 570581 w 2150426"/>
                <a:gd name="connsiteY20" fmla="*/ 18102 h 1933898"/>
                <a:gd name="connsiteX21" fmla="*/ 660243 w 2150426"/>
                <a:gd name="connsiteY21" fmla="*/ 0 h 1933898"/>
                <a:gd name="connsiteX22" fmla="*/ 1490183 w 2150426"/>
                <a:gd name="connsiteY22" fmla="*/ 0 h 1933898"/>
                <a:gd name="connsiteX23" fmla="*/ 1579845 w 2150426"/>
                <a:gd name="connsiteY23" fmla="*/ 18102 h 1933898"/>
                <a:gd name="connsiteX24" fmla="*/ 1604154 w 2150426"/>
                <a:gd name="connsiteY24" fmla="*/ 31297 h 1933898"/>
                <a:gd name="connsiteX25" fmla="*/ 1606666 w 2150426"/>
                <a:gd name="connsiteY25" fmla="*/ 32234 h 1933898"/>
                <a:gd name="connsiteX26" fmla="*/ 1612726 w 2150426"/>
                <a:gd name="connsiteY26" fmla="*/ 35949 h 1933898"/>
                <a:gd name="connsiteX27" fmla="*/ 1618973 w 2150426"/>
                <a:gd name="connsiteY27" fmla="*/ 39340 h 1933898"/>
                <a:gd name="connsiteX28" fmla="*/ 1621041 w 2150426"/>
                <a:gd name="connsiteY28" fmla="*/ 41046 h 1933898"/>
                <a:gd name="connsiteX29" fmla="*/ 1644623 w 2150426"/>
                <a:gd name="connsiteY29" fmla="*/ 55501 h 1933898"/>
                <a:gd name="connsiteX30" fmla="*/ 1705130 w 2150426"/>
                <a:gd name="connsiteY30" fmla="*/ 124100 h 1933898"/>
                <a:gd name="connsiteX31" fmla="*/ 2120100 w 2150426"/>
                <a:gd name="connsiteY31" fmla="*/ 842849 h 1933898"/>
                <a:gd name="connsiteX32" fmla="*/ 2149255 w 2150426"/>
                <a:gd name="connsiteY32" fmla="*/ 929550 h 1933898"/>
                <a:gd name="connsiteX33" fmla="*/ 2149982 w 2150426"/>
                <a:gd name="connsiteY33" fmla="*/ 957198 h 1933898"/>
                <a:gd name="connsiteX34" fmla="*/ 2150426 w 2150426"/>
                <a:gd name="connsiteY34" fmla="*/ 959843 h 1933898"/>
                <a:gd name="connsiteX35" fmla="*/ 2150239 w 2150426"/>
                <a:gd name="connsiteY35" fmla="*/ 966953 h 1933898"/>
                <a:gd name="connsiteX36" fmla="*/ 2150426 w 2150426"/>
                <a:gd name="connsiteY36" fmla="*/ 974055 h 1933898"/>
                <a:gd name="connsiteX37" fmla="*/ 2149983 w 2150426"/>
                <a:gd name="connsiteY37" fmla="*/ 976697 h 1933898"/>
                <a:gd name="connsiteX38" fmla="*/ 2149255 w 2150426"/>
                <a:gd name="connsiteY38" fmla="*/ 1004348 h 1933898"/>
                <a:gd name="connsiteX39" fmla="*/ 2120101 w 2150426"/>
                <a:gd name="connsiteY39" fmla="*/ 1091049 h 1933898"/>
                <a:gd name="connsiteX40" fmla="*/ 1705131 w 2150426"/>
                <a:gd name="connsiteY40" fmla="*/ 1809798 h 1933898"/>
                <a:gd name="connsiteX41" fmla="*/ 1644623 w 2150426"/>
                <a:gd name="connsiteY41" fmla="*/ 1878396 h 1933898"/>
                <a:gd name="connsiteX42" fmla="*/ 1621040 w 2150426"/>
                <a:gd name="connsiteY42" fmla="*/ 1892852 h 1933898"/>
                <a:gd name="connsiteX43" fmla="*/ 1618973 w 2150426"/>
                <a:gd name="connsiteY43" fmla="*/ 1894557 h 1933898"/>
                <a:gd name="connsiteX44" fmla="*/ 1612730 w 2150426"/>
                <a:gd name="connsiteY44" fmla="*/ 1897947 h 1933898"/>
                <a:gd name="connsiteX45" fmla="*/ 1606666 w 2150426"/>
                <a:gd name="connsiteY45" fmla="*/ 1901663 h 1933898"/>
                <a:gd name="connsiteX46" fmla="*/ 1604153 w 2150426"/>
                <a:gd name="connsiteY46" fmla="*/ 1902602 h 1933898"/>
                <a:gd name="connsiteX47" fmla="*/ 1579845 w 2150426"/>
                <a:gd name="connsiteY47" fmla="*/ 1915796 h 1933898"/>
                <a:gd name="connsiteX48" fmla="*/ 1490183 w 2150426"/>
                <a:gd name="connsiteY48" fmla="*/ 1933897 h 1933898"/>
                <a:gd name="connsiteX49" fmla="*/ 660243 w 2150426"/>
                <a:gd name="connsiteY49" fmla="*/ 1933898 h 1933898"/>
                <a:gd name="connsiteX50" fmla="*/ 531453 w 2150426"/>
                <a:gd name="connsiteY50" fmla="*/ 1894557 h 19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50426" h="1933898">
                  <a:moveTo>
                    <a:pt x="531453" y="1894557"/>
                  </a:moveTo>
                  <a:lnTo>
                    <a:pt x="523901" y="1888327"/>
                  </a:lnTo>
                  <a:lnTo>
                    <a:pt x="505804" y="1878396"/>
                  </a:lnTo>
                  <a:cubicBezTo>
                    <a:pt x="481930" y="1860358"/>
                    <a:pt x="461198" y="1837341"/>
                    <a:pt x="445296" y="1809798"/>
                  </a:cubicBezTo>
                  <a:lnTo>
                    <a:pt x="30326" y="1091048"/>
                  </a:lnTo>
                  <a:cubicBezTo>
                    <a:pt x="14424" y="1063505"/>
                    <a:pt x="4856" y="1034042"/>
                    <a:pt x="1172" y="1004348"/>
                  </a:cubicBezTo>
                  <a:lnTo>
                    <a:pt x="444" y="976700"/>
                  </a:lnTo>
                  <a:lnTo>
                    <a:pt x="0" y="974054"/>
                  </a:lnTo>
                  <a:lnTo>
                    <a:pt x="187" y="966943"/>
                  </a:lnTo>
                  <a:lnTo>
                    <a:pt x="0" y="959843"/>
                  </a:lnTo>
                  <a:lnTo>
                    <a:pt x="444" y="957201"/>
                  </a:lnTo>
                  <a:lnTo>
                    <a:pt x="1172" y="929549"/>
                  </a:lnTo>
                  <a:cubicBezTo>
                    <a:pt x="4856" y="899855"/>
                    <a:pt x="14423" y="870392"/>
                    <a:pt x="30326" y="842849"/>
                  </a:cubicBezTo>
                  <a:lnTo>
                    <a:pt x="445296" y="124100"/>
                  </a:lnTo>
                  <a:cubicBezTo>
                    <a:pt x="461198" y="96556"/>
                    <a:pt x="481929" y="73539"/>
                    <a:pt x="505804" y="55501"/>
                  </a:cubicBezTo>
                  <a:lnTo>
                    <a:pt x="529387" y="41045"/>
                  </a:lnTo>
                  <a:lnTo>
                    <a:pt x="531453" y="39340"/>
                  </a:lnTo>
                  <a:lnTo>
                    <a:pt x="537695" y="35952"/>
                  </a:lnTo>
                  <a:lnTo>
                    <a:pt x="543760" y="32234"/>
                  </a:lnTo>
                  <a:lnTo>
                    <a:pt x="546274" y="31296"/>
                  </a:lnTo>
                  <a:lnTo>
                    <a:pt x="570581" y="18102"/>
                  </a:lnTo>
                  <a:cubicBezTo>
                    <a:pt x="598139" y="6446"/>
                    <a:pt x="628439" y="0"/>
                    <a:pt x="660243" y="0"/>
                  </a:cubicBezTo>
                  <a:lnTo>
                    <a:pt x="1490183" y="0"/>
                  </a:lnTo>
                  <a:cubicBezTo>
                    <a:pt x="1521987" y="0"/>
                    <a:pt x="1552286" y="6446"/>
                    <a:pt x="1579845" y="18102"/>
                  </a:cubicBezTo>
                  <a:lnTo>
                    <a:pt x="1604154" y="31297"/>
                  </a:lnTo>
                  <a:lnTo>
                    <a:pt x="1606666" y="32234"/>
                  </a:lnTo>
                  <a:lnTo>
                    <a:pt x="1612726" y="35949"/>
                  </a:lnTo>
                  <a:lnTo>
                    <a:pt x="1618973" y="39340"/>
                  </a:lnTo>
                  <a:lnTo>
                    <a:pt x="1621041" y="41046"/>
                  </a:lnTo>
                  <a:lnTo>
                    <a:pt x="1644623" y="55501"/>
                  </a:lnTo>
                  <a:cubicBezTo>
                    <a:pt x="1668496" y="73539"/>
                    <a:pt x="1689228" y="96557"/>
                    <a:pt x="1705130" y="124100"/>
                  </a:cubicBezTo>
                  <a:lnTo>
                    <a:pt x="2120100" y="842849"/>
                  </a:lnTo>
                  <a:cubicBezTo>
                    <a:pt x="2136003" y="870393"/>
                    <a:pt x="2145570" y="899855"/>
                    <a:pt x="2149255" y="929550"/>
                  </a:cubicBezTo>
                  <a:lnTo>
                    <a:pt x="2149982" y="957198"/>
                  </a:lnTo>
                  <a:lnTo>
                    <a:pt x="2150426" y="959843"/>
                  </a:lnTo>
                  <a:lnTo>
                    <a:pt x="2150239" y="966953"/>
                  </a:lnTo>
                  <a:lnTo>
                    <a:pt x="2150426" y="974055"/>
                  </a:lnTo>
                  <a:lnTo>
                    <a:pt x="2149983" y="976697"/>
                  </a:lnTo>
                  <a:lnTo>
                    <a:pt x="2149255" y="1004348"/>
                  </a:lnTo>
                  <a:cubicBezTo>
                    <a:pt x="2145570" y="1034043"/>
                    <a:pt x="2136003" y="1063505"/>
                    <a:pt x="2120101" y="1091049"/>
                  </a:cubicBezTo>
                  <a:lnTo>
                    <a:pt x="1705131" y="1809798"/>
                  </a:lnTo>
                  <a:cubicBezTo>
                    <a:pt x="1689228" y="1837341"/>
                    <a:pt x="1668497" y="1860358"/>
                    <a:pt x="1644623" y="1878396"/>
                  </a:cubicBezTo>
                  <a:lnTo>
                    <a:pt x="1621040" y="1892852"/>
                  </a:lnTo>
                  <a:lnTo>
                    <a:pt x="1618973" y="1894557"/>
                  </a:lnTo>
                  <a:lnTo>
                    <a:pt x="1612730" y="1897947"/>
                  </a:lnTo>
                  <a:lnTo>
                    <a:pt x="1606666" y="1901663"/>
                  </a:lnTo>
                  <a:lnTo>
                    <a:pt x="1604153" y="1902602"/>
                  </a:lnTo>
                  <a:lnTo>
                    <a:pt x="1579845" y="1915796"/>
                  </a:lnTo>
                  <a:cubicBezTo>
                    <a:pt x="1552287" y="1927452"/>
                    <a:pt x="1521988" y="1933897"/>
                    <a:pt x="1490183" y="1933897"/>
                  </a:cubicBezTo>
                  <a:lnTo>
                    <a:pt x="660243" y="1933898"/>
                  </a:lnTo>
                  <a:cubicBezTo>
                    <a:pt x="612537" y="1933898"/>
                    <a:pt x="568217" y="1919395"/>
                    <a:pt x="531453" y="1894557"/>
                  </a:cubicBezTo>
                  <a:close/>
                </a:path>
              </a:pathLst>
            </a:custGeom>
            <a:noFill/>
            <a:ln w="25400">
              <a:solidFill>
                <a:srgbClr val="57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TextBox 6"/>
            <p:cNvSpPr txBox="1">
              <a:spLocks noChangeArrowheads="1"/>
            </p:cNvSpPr>
            <p:nvPr/>
          </p:nvSpPr>
          <p:spPr bwMode="auto">
            <a:xfrm>
              <a:off x="4985331" y="3325879"/>
              <a:ext cx="566993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TextBox 6"/>
          <p:cNvSpPr txBox="1">
            <a:spLocks noChangeArrowheads="1"/>
          </p:cNvSpPr>
          <p:nvPr/>
        </p:nvSpPr>
        <p:spPr bwMode="auto">
          <a:xfrm>
            <a:off x="1952175" y="3313359"/>
            <a:ext cx="25588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常见调试技巧和方法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89166" y="3324906"/>
            <a:ext cx="566993" cy="401083"/>
            <a:chOff x="1489166" y="3324906"/>
            <a:chExt cx="566993" cy="401083"/>
          </a:xfrm>
        </p:grpSpPr>
        <p:sp>
          <p:nvSpPr>
            <p:cNvPr id="32" name="任意多边形 31"/>
            <p:cNvSpPr>
              <a:spLocks noChangeAspect="1"/>
            </p:cNvSpPr>
            <p:nvPr/>
          </p:nvSpPr>
          <p:spPr>
            <a:xfrm>
              <a:off x="1563012" y="3324906"/>
              <a:ext cx="432000" cy="388503"/>
            </a:xfrm>
            <a:custGeom>
              <a:avLst/>
              <a:gdLst>
                <a:gd name="connsiteX0" fmla="*/ 531453 w 2150426"/>
                <a:gd name="connsiteY0" fmla="*/ 1894557 h 1933898"/>
                <a:gd name="connsiteX1" fmla="*/ 523901 w 2150426"/>
                <a:gd name="connsiteY1" fmla="*/ 1888327 h 1933898"/>
                <a:gd name="connsiteX2" fmla="*/ 505804 w 2150426"/>
                <a:gd name="connsiteY2" fmla="*/ 1878396 h 1933898"/>
                <a:gd name="connsiteX3" fmla="*/ 445296 w 2150426"/>
                <a:gd name="connsiteY3" fmla="*/ 1809798 h 1933898"/>
                <a:gd name="connsiteX4" fmla="*/ 30326 w 2150426"/>
                <a:gd name="connsiteY4" fmla="*/ 1091048 h 1933898"/>
                <a:gd name="connsiteX5" fmla="*/ 1172 w 2150426"/>
                <a:gd name="connsiteY5" fmla="*/ 1004348 h 1933898"/>
                <a:gd name="connsiteX6" fmla="*/ 444 w 2150426"/>
                <a:gd name="connsiteY6" fmla="*/ 976700 h 1933898"/>
                <a:gd name="connsiteX7" fmla="*/ 0 w 2150426"/>
                <a:gd name="connsiteY7" fmla="*/ 974054 h 1933898"/>
                <a:gd name="connsiteX8" fmla="*/ 187 w 2150426"/>
                <a:gd name="connsiteY8" fmla="*/ 966943 h 1933898"/>
                <a:gd name="connsiteX9" fmla="*/ 0 w 2150426"/>
                <a:gd name="connsiteY9" fmla="*/ 959843 h 1933898"/>
                <a:gd name="connsiteX10" fmla="*/ 444 w 2150426"/>
                <a:gd name="connsiteY10" fmla="*/ 957201 h 1933898"/>
                <a:gd name="connsiteX11" fmla="*/ 1172 w 2150426"/>
                <a:gd name="connsiteY11" fmla="*/ 929549 h 1933898"/>
                <a:gd name="connsiteX12" fmla="*/ 30326 w 2150426"/>
                <a:gd name="connsiteY12" fmla="*/ 842849 h 1933898"/>
                <a:gd name="connsiteX13" fmla="*/ 445296 w 2150426"/>
                <a:gd name="connsiteY13" fmla="*/ 124100 h 1933898"/>
                <a:gd name="connsiteX14" fmla="*/ 505804 w 2150426"/>
                <a:gd name="connsiteY14" fmla="*/ 55501 h 1933898"/>
                <a:gd name="connsiteX15" fmla="*/ 529387 w 2150426"/>
                <a:gd name="connsiteY15" fmla="*/ 41045 h 1933898"/>
                <a:gd name="connsiteX16" fmla="*/ 531453 w 2150426"/>
                <a:gd name="connsiteY16" fmla="*/ 39340 h 1933898"/>
                <a:gd name="connsiteX17" fmla="*/ 537695 w 2150426"/>
                <a:gd name="connsiteY17" fmla="*/ 35952 h 1933898"/>
                <a:gd name="connsiteX18" fmla="*/ 543760 w 2150426"/>
                <a:gd name="connsiteY18" fmla="*/ 32234 h 1933898"/>
                <a:gd name="connsiteX19" fmla="*/ 546274 w 2150426"/>
                <a:gd name="connsiteY19" fmla="*/ 31296 h 1933898"/>
                <a:gd name="connsiteX20" fmla="*/ 570581 w 2150426"/>
                <a:gd name="connsiteY20" fmla="*/ 18102 h 1933898"/>
                <a:gd name="connsiteX21" fmla="*/ 660243 w 2150426"/>
                <a:gd name="connsiteY21" fmla="*/ 0 h 1933898"/>
                <a:gd name="connsiteX22" fmla="*/ 1490183 w 2150426"/>
                <a:gd name="connsiteY22" fmla="*/ 0 h 1933898"/>
                <a:gd name="connsiteX23" fmla="*/ 1579845 w 2150426"/>
                <a:gd name="connsiteY23" fmla="*/ 18102 h 1933898"/>
                <a:gd name="connsiteX24" fmla="*/ 1604154 w 2150426"/>
                <a:gd name="connsiteY24" fmla="*/ 31297 h 1933898"/>
                <a:gd name="connsiteX25" fmla="*/ 1606666 w 2150426"/>
                <a:gd name="connsiteY25" fmla="*/ 32234 h 1933898"/>
                <a:gd name="connsiteX26" fmla="*/ 1612726 w 2150426"/>
                <a:gd name="connsiteY26" fmla="*/ 35949 h 1933898"/>
                <a:gd name="connsiteX27" fmla="*/ 1618973 w 2150426"/>
                <a:gd name="connsiteY27" fmla="*/ 39340 h 1933898"/>
                <a:gd name="connsiteX28" fmla="*/ 1621041 w 2150426"/>
                <a:gd name="connsiteY28" fmla="*/ 41046 h 1933898"/>
                <a:gd name="connsiteX29" fmla="*/ 1644623 w 2150426"/>
                <a:gd name="connsiteY29" fmla="*/ 55501 h 1933898"/>
                <a:gd name="connsiteX30" fmla="*/ 1705130 w 2150426"/>
                <a:gd name="connsiteY30" fmla="*/ 124100 h 1933898"/>
                <a:gd name="connsiteX31" fmla="*/ 2120100 w 2150426"/>
                <a:gd name="connsiteY31" fmla="*/ 842849 h 1933898"/>
                <a:gd name="connsiteX32" fmla="*/ 2149255 w 2150426"/>
                <a:gd name="connsiteY32" fmla="*/ 929550 h 1933898"/>
                <a:gd name="connsiteX33" fmla="*/ 2149982 w 2150426"/>
                <a:gd name="connsiteY33" fmla="*/ 957198 h 1933898"/>
                <a:gd name="connsiteX34" fmla="*/ 2150426 w 2150426"/>
                <a:gd name="connsiteY34" fmla="*/ 959843 h 1933898"/>
                <a:gd name="connsiteX35" fmla="*/ 2150239 w 2150426"/>
                <a:gd name="connsiteY35" fmla="*/ 966953 h 1933898"/>
                <a:gd name="connsiteX36" fmla="*/ 2150426 w 2150426"/>
                <a:gd name="connsiteY36" fmla="*/ 974055 h 1933898"/>
                <a:gd name="connsiteX37" fmla="*/ 2149983 w 2150426"/>
                <a:gd name="connsiteY37" fmla="*/ 976697 h 1933898"/>
                <a:gd name="connsiteX38" fmla="*/ 2149255 w 2150426"/>
                <a:gd name="connsiteY38" fmla="*/ 1004348 h 1933898"/>
                <a:gd name="connsiteX39" fmla="*/ 2120101 w 2150426"/>
                <a:gd name="connsiteY39" fmla="*/ 1091049 h 1933898"/>
                <a:gd name="connsiteX40" fmla="*/ 1705131 w 2150426"/>
                <a:gd name="connsiteY40" fmla="*/ 1809798 h 1933898"/>
                <a:gd name="connsiteX41" fmla="*/ 1644623 w 2150426"/>
                <a:gd name="connsiteY41" fmla="*/ 1878396 h 1933898"/>
                <a:gd name="connsiteX42" fmla="*/ 1621040 w 2150426"/>
                <a:gd name="connsiteY42" fmla="*/ 1892852 h 1933898"/>
                <a:gd name="connsiteX43" fmla="*/ 1618973 w 2150426"/>
                <a:gd name="connsiteY43" fmla="*/ 1894557 h 1933898"/>
                <a:gd name="connsiteX44" fmla="*/ 1612730 w 2150426"/>
                <a:gd name="connsiteY44" fmla="*/ 1897947 h 1933898"/>
                <a:gd name="connsiteX45" fmla="*/ 1606666 w 2150426"/>
                <a:gd name="connsiteY45" fmla="*/ 1901663 h 1933898"/>
                <a:gd name="connsiteX46" fmla="*/ 1604153 w 2150426"/>
                <a:gd name="connsiteY46" fmla="*/ 1902602 h 1933898"/>
                <a:gd name="connsiteX47" fmla="*/ 1579845 w 2150426"/>
                <a:gd name="connsiteY47" fmla="*/ 1915796 h 1933898"/>
                <a:gd name="connsiteX48" fmla="*/ 1490183 w 2150426"/>
                <a:gd name="connsiteY48" fmla="*/ 1933897 h 1933898"/>
                <a:gd name="connsiteX49" fmla="*/ 660243 w 2150426"/>
                <a:gd name="connsiteY49" fmla="*/ 1933898 h 1933898"/>
                <a:gd name="connsiteX50" fmla="*/ 531453 w 2150426"/>
                <a:gd name="connsiteY50" fmla="*/ 1894557 h 193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150426" h="1933898">
                  <a:moveTo>
                    <a:pt x="531453" y="1894557"/>
                  </a:moveTo>
                  <a:lnTo>
                    <a:pt x="523901" y="1888327"/>
                  </a:lnTo>
                  <a:lnTo>
                    <a:pt x="505804" y="1878396"/>
                  </a:lnTo>
                  <a:cubicBezTo>
                    <a:pt x="481930" y="1860358"/>
                    <a:pt x="461198" y="1837341"/>
                    <a:pt x="445296" y="1809798"/>
                  </a:cubicBezTo>
                  <a:lnTo>
                    <a:pt x="30326" y="1091048"/>
                  </a:lnTo>
                  <a:cubicBezTo>
                    <a:pt x="14424" y="1063505"/>
                    <a:pt x="4856" y="1034042"/>
                    <a:pt x="1172" y="1004348"/>
                  </a:cubicBezTo>
                  <a:lnTo>
                    <a:pt x="444" y="976700"/>
                  </a:lnTo>
                  <a:lnTo>
                    <a:pt x="0" y="974054"/>
                  </a:lnTo>
                  <a:lnTo>
                    <a:pt x="187" y="966943"/>
                  </a:lnTo>
                  <a:lnTo>
                    <a:pt x="0" y="959843"/>
                  </a:lnTo>
                  <a:lnTo>
                    <a:pt x="444" y="957201"/>
                  </a:lnTo>
                  <a:lnTo>
                    <a:pt x="1172" y="929549"/>
                  </a:lnTo>
                  <a:cubicBezTo>
                    <a:pt x="4856" y="899855"/>
                    <a:pt x="14423" y="870392"/>
                    <a:pt x="30326" y="842849"/>
                  </a:cubicBezTo>
                  <a:lnTo>
                    <a:pt x="445296" y="124100"/>
                  </a:lnTo>
                  <a:cubicBezTo>
                    <a:pt x="461198" y="96556"/>
                    <a:pt x="481929" y="73539"/>
                    <a:pt x="505804" y="55501"/>
                  </a:cubicBezTo>
                  <a:lnTo>
                    <a:pt x="529387" y="41045"/>
                  </a:lnTo>
                  <a:lnTo>
                    <a:pt x="531453" y="39340"/>
                  </a:lnTo>
                  <a:lnTo>
                    <a:pt x="537695" y="35952"/>
                  </a:lnTo>
                  <a:lnTo>
                    <a:pt x="543760" y="32234"/>
                  </a:lnTo>
                  <a:lnTo>
                    <a:pt x="546274" y="31296"/>
                  </a:lnTo>
                  <a:lnTo>
                    <a:pt x="570581" y="18102"/>
                  </a:lnTo>
                  <a:cubicBezTo>
                    <a:pt x="598139" y="6446"/>
                    <a:pt x="628439" y="0"/>
                    <a:pt x="660243" y="0"/>
                  </a:cubicBezTo>
                  <a:lnTo>
                    <a:pt x="1490183" y="0"/>
                  </a:lnTo>
                  <a:cubicBezTo>
                    <a:pt x="1521987" y="0"/>
                    <a:pt x="1552286" y="6446"/>
                    <a:pt x="1579845" y="18102"/>
                  </a:cubicBezTo>
                  <a:lnTo>
                    <a:pt x="1604154" y="31297"/>
                  </a:lnTo>
                  <a:lnTo>
                    <a:pt x="1606666" y="32234"/>
                  </a:lnTo>
                  <a:lnTo>
                    <a:pt x="1612726" y="35949"/>
                  </a:lnTo>
                  <a:lnTo>
                    <a:pt x="1618973" y="39340"/>
                  </a:lnTo>
                  <a:lnTo>
                    <a:pt x="1621041" y="41046"/>
                  </a:lnTo>
                  <a:lnTo>
                    <a:pt x="1644623" y="55501"/>
                  </a:lnTo>
                  <a:cubicBezTo>
                    <a:pt x="1668496" y="73539"/>
                    <a:pt x="1689228" y="96557"/>
                    <a:pt x="1705130" y="124100"/>
                  </a:cubicBezTo>
                  <a:lnTo>
                    <a:pt x="2120100" y="842849"/>
                  </a:lnTo>
                  <a:cubicBezTo>
                    <a:pt x="2136003" y="870393"/>
                    <a:pt x="2145570" y="899855"/>
                    <a:pt x="2149255" y="929550"/>
                  </a:cubicBezTo>
                  <a:lnTo>
                    <a:pt x="2149982" y="957198"/>
                  </a:lnTo>
                  <a:lnTo>
                    <a:pt x="2150426" y="959843"/>
                  </a:lnTo>
                  <a:lnTo>
                    <a:pt x="2150239" y="966953"/>
                  </a:lnTo>
                  <a:lnTo>
                    <a:pt x="2150426" y="974055"/>
                  </a:lnTo>
                  <a:lnTo>
                    <a:pt x="2149983" y="976697"/>
                  </a:lnTo>
                  <a:lnTo>
                    <a:pt x="2149255" y="1004348"/>
                  </a:lnTo>
                  <a:cubicBezTo>
                    <a:pt x="2145570" y="1034043"/>
                    <a:pt x="2136003" y="1063505"/>
                    <a:pt x="2120101" y="1091049"/>
                  </a:cubicBezTo>
                  <a:lnTo>
                    <a:pt x="1705131" y="1809798"/>
                  </a:lnTo>
                  <a:cubicBezTo>
                    <a:pt x="1689228" y="1837341"/>
                    <a:pt x="1668497" y="1860358"/>
                    <a:pt x="1644623" y="1878396"/>
                  </a:cubicBezTo>
                  <a:lnTo>
                    <a:pt x="1621040" y="1892852"/>
                  </a:lnTo>
                  <a:lnTo>
                    <a:pt x="1618973" y="1894557"/>
                  </a:lnTo>
                  <a:lnTo>
                    <a:pt x="1612730" y="1897947"/>
                  </a:lnTo>
                  <a:lnTo>
                    <a:pt x="1606666" y="1901663"/>
                  </a:lnTo>
                  <a:lnTo>
                    <a:pt x="1604153" y="1902602"/>
                  </a:lnTo>
                  <a:lnTo>
                    <a:pt x="1579845" y="1915796"/>
                  </a:lnTo>
                  <a:cubicBezTo>
                    <a:pt x="1552287" y="1927452"/>
                    <a:pt x="1521988" y="1933897"/>
                    <a:pt x="1490183" y="1933897"/>
                  </a:cubicBezTo>
                  <a:lnTo>
                    <a:pt x="660243" y="1933898"/>
                  </a:lnTo>
                  <a:cubicBezTo>
                    <a:pt x="612537" y="1933898"/>
                    <a:pt x="568217" y="1919395"/>
                    <a:pt x="531453" y="1894557"/>
                  </a:cubicBezTo>
                  <a:close/>
                </a:path>
              </a:pathLst>
            </a:custGeom>
            <a:noFill/>
            <a:ln w="25400">
              <a:solidFill>
                <a:srgbClr val="57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TextBox 6"/>
            <p:cNvSpPr txBox="1">
              <a:spLocks noChangeArrowheads="1"/>
            </p:cNvSpPr>
            <p:nvPr/>
          </p:nvSpPr>
          <p:spPr bwMode="auto">
            <a:xfrm>
              <a:off x="1489166" y="3325879"/>
              <a:ext cx="566993" cy="40011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任意多边形: 形状 2"/>
          <p:cNvSpPr/>
          <p:nvPr/>
        </p:nvSpPr>
        <p:spPr>
          <a:xfrm>
            <a:off x="26292" y="4130231"/>
            <a:ext cx="9117708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任意多边形: 形状 4"/>
          <p:cNvSpPr/>
          <p:nvPr/>
        </p:nvSpPr>
        <p:spPr>
          <a:xfrm flipH="1"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299"/>
                                </p:stCondLst>
                                <p:childTnLst>
                                  <p:par>
                                    <p:cTn id="3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99"/>
                                </p:stCondLst>
                                <p:childTnLst>
                                  <p:par>
                                    <p:cTn id="4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499"/>
                                </p:stCondLst>
                                <p:childTnLst>
                                  <p:par>
                                    <p:cTn id="4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/>
          <p:bldP spid="24" grpId="0"/>
          <p:bldP spid="27" grpId="0"/>
          <p:bldP spid="30" grpId="0"/>
          <p:bldP spid="33" grpId="0"/>
          <p:bldP spid="36" grpId="0" bldLvl="0" animBg="1"/>
          <p:bldP spid="37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299"/>
                                </p:stCondLst>
                                <p:childTnLst>
                                  <p:par>
                                    <p:cTn id="31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99"/>
                                </p:stCondLst>
                                <p:childTnLst>
                                  <p:par>
                                    <p:cTn id="40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499"/>
                                </p:stCondLst>
                                <p:childTnLst>
                                  <p:par>
                                    <p:cTn id="49" presetID="23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16" grpId="0"/>
          <p:bldP spid="24" grpId="0"/>
          <p:bldP spid="27" grpId="0"/>
          <p:bldP spid="30" grpId="0"/>
          <p:bldP spid="33" grpId="0"/>
          <p:bldP spid="36" grpId="0" bldLvl="0" animBg="1"/>
          <p:bldP spid="37" grpId="0" bldLvl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8862" y="1364107"/>
            <a:ext cx="2270424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调试按钮不全的解决方法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在调试按钮区点击右键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-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点击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Customize toolbar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点击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+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号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(Add action)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-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添加需要的按钮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35" y="1099173"/>
            <a:ext cx="6669503" cy="39761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1.Show Execution Point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：如果光标在其他行或者其他界面，点击此按钮可以跳转到当前代码执行的行。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6231" t="10761" r="69516" b="79838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82" y="1304978"/>
            <a:ext cx="7159591" cy="38385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2.Step Over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：步过，一步一步向下走，如果遇到方法不会进入方法。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0899" t="11876" r="64848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304978"/>
            <a:ext cx="7016750" cy="376194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3.Step Into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：步入，如果当前行有方法，可以进入方法内部（一般不会进入官方类库的方法内）。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4396" t="11876" r="61351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48" y="1304978"/>
            <a:ext cx="7082925" cy="37974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4.Force Step Into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：强制步入，能进入任何方法内部。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8109" t="10682" r="57638" b="79917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7"/>
          <a:stretch>
            <a:fillRect/>
          </a:stretch>
        </p:blipFill>
        <p:spPr>
          <a:xfrm>
            <a:off x="2139950" y="1304978"/>
            <a:ext cx="6931323" cy="37533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5.Step Out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：步出，在步入的方法内执行完方法并退出到方法调用处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1769" t="11876" r="53978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9"/>
          <a:stretch>
            <a:fillRect/>
          </a:stretch>
        </p:blipFill>
        <p:spPr>
          <a:xfrm>
            <a:off x="2286000" y="1313179"/>
            <a:ext cx="6785273" cy="36798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6.Reset Frame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：回退当前方法的调用，回到调用处。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5588" t="11876" r="50159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48" y="1372113"/>
            <a:ext cx="6815452" cy="36790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7.Run to Cursor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：运行到光标所在处。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9089" t="11876" r="46658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302199"/>
            <a:ext cx="6963073" cy="375875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72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调试按钮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27" y="1915728"/>
            <a:ext cx="176530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8.Evaluate Expression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：计算表达式。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3916" t="11876" r="41831" b="78723"/>
          <a:stretch>
            <a:fillRect/>
          </a:stretch>
        </p:blipFill>
        <p:spPr>
          <a:xfrm>
            <a:off x="228461" y="1410298"/>
            <a:ext cx="509163" cy="4001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50" y="1300033"/>
            <a:ext cx="6927850" cy="37397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服务按钮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07937" y="1312905"/>
            <a:ext cx="6753356" cy="2275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一共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个按钮，从上到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依次如下：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1.Rerun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：关闭服务后重新启动程序。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2.Modify Run Configuration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：编辑运行配置。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3.Resume Program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：恢复程序，运行到下一处断点（如果有）或者运行完整个程序。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4.Pause Program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：暂停程序，启用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debug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5.Stop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：关闭程序。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6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.View Breakpoints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：查看所有断点。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7.Mute Breakpoints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/>
              </a:rPr>
              <a:t>：静音所有断点。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97" y="1312904"/>
            <a:ext cx="370485" cy="27650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1219355" y="1984743"/>
            <a:ext cx="616372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073728" y="2096824"/>
            <a:ext cx="3207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Debug</a:t>
            </a:r>
            <a:r>
              <a:rPr lang="zh-CN" altLang="en-US" sz="44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概述</a:t>
            </a:r>
            <a:endParaRPr lang="en-US" altLang="zh-CN" sz="44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 rot="16200000">
            <a:off x="-2065209" y="1910030"/>
            <a:ext cx="5176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FIRST PART</a:t>
            </a:r>
          </a:p>
        </p:txBody>
      </p:sp>
      <p:sp>
        <p:nvSpPr>
          <p:cNvPr id="18" name="矩形 17"/>
          <p:cNvSpPr/>
          <p:nvPr/>
        </p:nvSpPr>
        <p:spPr>
          <a:xfrm>
            <a:off x="6095999" y="0"/>
            <a:ext cx="262395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700" b="1" dirty="0">
                <a:solidFill>
                  <a:srgbClr val="262626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1</a:t>
            </a:r>
            <a:endParaRPr lang="zh-CN" altLang="en-US" sz="28700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2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22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6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27" name="矩形 2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/>
          <p:nvPr/>
        </p:nvSpPr>
        <p:spPr>
          <a:xfrm>
            <a:off x="1073727" y="2787950"/>
            <a:ext cx="5022271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If debugging is the process of removing software bugs, then programming must be the process of putting them in.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                                                            ——</a:t>
            </a:r>
            <a:r>
              <a:rPr lang="en-US" altLang="zh-CN" sz="1400" dirty="0" err="1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Edsger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 Dijkstra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6" grpId="0" bldLvl="0" animBg="1"/>
      <p:bldP spid="17" grpId="0" bldLvl="0" animBg="1"/>
      <p:bldP spid="19" grpId="0" bldLvl="0" animBg="1"/>
      <p:bldP spid="2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777" y="1125741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方法调用栈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3910" y="1555984"/>
            <a:ext cx="5890197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显示该线程调试所经过的所有方法。可以查看程序执行流程，并对其进行修改（</a:t>
            </a:r>
            <a:r>
              <a:rPr lang="en-US" altLang="zh-CN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reset frame</a:t>
            </a:r>
            <a:r>
              <a:rPr lang="zh-CN" altLang="en-US" sz="1200" dirty="0">
                <a:solidFill>
                  <a:srgbClr val="191B1F"/>
                </a:solidFill>
                <a:latin typeface="+mj-ea"/>
                <a:ea typeface="+mj-ea"/>
              </a:rPr>
              <a:t>、</a:t>
            </a:r>
            <a:r>
              <a:rPr lang="en-US" altLang="zh-CN" sz="1200" dirty="0">
                <a:solidFill>
                  <a:srgbClr val="191B1F"/>
                </a:solidFill>
                <a:latin typeface="+mj-ea"/>
                <a:ea typeface="+mj-ea"/>
              </a:rPr>
              <a:t>force return</a:t>
            </a:r>
            <a:r>
              <a:rPr lang="zh-CN" altLang="en-US" sz="1200" dirty="0">
                <a:solidFill>
                  <a:srgbClr val="191B1F"/>
                </a:solidFill>
                <a:latin typeface="+mj-ea"/>
                <a:ea typeface="+mj-ea"/>
              </a:rPr>
              <a:t>、</a:t>
            </a:r>
            <a:r>
              <a:rPr lang="en-US" altLang="zh-CN" sz="1200" dirty="0">
                <a:solidFill>
                  <a:srgbClr val="191B1F"/>
                </a:solidFill>
                <a:latin typeface="+mj-ea"/>
                <a:ea typeface="+mj-ea"/>
              </a:rPr>
              <a:t>throw exception </a:t>
            </a:r>
            <a:r>
              <a:rPr lang="zh-CN" altLang="en-US" sz="1200" dirty="0">
                <a:solidFill>
                  <a:srgbClr val="191B1F"/>
                </a:solidFill>
                <a:latin typeface="+mj-ea"/>
                <a:ea typeface="+mj-ea"/>
              </a:rPr>
              <a:t>等</a:t>
            </a:r>
            <a:r>
              <a:rPr lang="zh-CN" altLang="en-US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）。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3BF5DD-1532-1E68-1874-D95FD3D57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77"/>
          <a:stretch/>
        </p:blipFill>
        <p:spPr>
          <a:xfrm>
            <a:off x="203777" y="2433447"/>
            <a:ext cx="8764725" cy="221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94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调试工具窗口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777" y="1125741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变量窗口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3910" y="1555984"/>
            <a:ext cx="6100338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查看变量，也可以通过添加</a:t>
            </a:r>
            <a:r>
              <a:rPr lang="en-US" altLang="zh-CN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watch</a:t>
            </a:r>
            <a:r>
              <a:rPr lang="zh-CN" altLang="en-US" sz="1200" b="0" i="0" dirty="0">
                <a:solidFill>
                  <a:srgbClr val="191B1F"/>
                </a:solidFill>
                <a:effectLst/>
                <a:latin typeface="+mj-ea"/>
                <a:ea typeface="+mj-ea"/>
              </a:rPr>
              <a:t>窗口监视变量或者通过计算表达式查看表达式的结果。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9D449C-1896-44BB-BEEA-A3C2B80B8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96"/>
          <a:stretch/>
        </p:blipFill>
        <p:spPr>
          <a:xfrm>
            <a:off x="203777" y="2025614"/>
            <a:ext cx="8764725" cy="263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7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1219355" y="1984743"/>
            <a:ext cx="616372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073728" y="2096824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常见调试技巧和方法</a:t>
            </a:r>
            <a:endParaRPr lang="en-US" altLang="zh-CN" sz="40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 rot="16200000">
            <a:off x="-1815942" y="2017751"/>
            <a:ext cx="46778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THIRD PART</a:t>
            </a:r>
          </a:p>
        </p:txBody>
      </p:sp>
      <p:sp>
        <p:nvSpPr>
          <p:cNvPr id="2" name="矩形 1"/>
          <p:cNvSpPr/>
          <p:nvPr/>
        </p:nvSpPr>
        <p:spPr>
          <a:xfrm>
            <a:off x="6125368" y="94905"/>
            <a:ext cx="2226892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700" b="1" dirty="0">
                <a:solidFill>
                  <a:srgbClr val="262626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3</a:t>
            </a:r>
            <a:endParaRPr lang="zh-CN" altLang="en-US" sz="28700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21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27" name="矩形 2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/>
          <p:nvPr/>
        </p:nvSpPr>
        <p:spPr>
          <a:xfrm>
            <a:off x="1073727" y="2787950"/>
            <a:ext cx="4568789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The first step in fixing a broken program is getting it to fail repeatably.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                                                           ——Tom duff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7" name="AutoShape 59"/>
          <p:cNvSpPr/>
          <p:nvPr/>
        </p:nvSpPr>
        <p:spPr bwMode="auto">
          <a:xfrm>
            <a:off x="6923305" y="2686248"/>
            <a:ext cx="360362" cy="35877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43" name="Group 124"/>
          <p:cNvGrpSpPr/>
          <p:nvPr/>
        </p:nvGrpSpPr>
        <p:grpSpPr>
          <a:xfrm>
            <a:off x="5272750" y="2714295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0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1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" name="文本框 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常见调试技巧和方法</a:t>
            </a:r>
            <a:endParaRPr lang="en-US" altLang="zh-CN" sz="32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  <a:p>
            <a:pPr algn="ctr"/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7730" y="2009140"/>
            <a:ext cx="2279650" cy="1992630"/>
            <a:chOff x="9398" y="3164"/>
            <a:chExt cx="3590" cy="3138"/>
          </a:xfrm>
        </p:grpSpPr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11193" y="5291"/>
              <a:ext cx="0" cy="350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398" y="3164"/>
              <a:ext cx="3590" cy="3138"/>
              <a:chOff x="9398" y="3164"/>
              <a:chExt cx="3590" cy="3138"/>
            </a:xfrm>
          </p:grpSpPr>
          <p:sp>
            <p:nvSpPr>
              <p:cNvPr id="36" name="Freeform 26"/>
              <p:cNvSpPr/>
              <p:nvPr/>
            </p:nvSpPr>
            <p:spPr bwMode="auto">
              <a:xfrm>
                <a:off x="9816" y="3164"/>
                <a:ext cx="2753" cy="1381"/>
              </a:xfrm>
              <a:custGeom>
                <a:avLst/>
                <a:gdLst>
                  <a:gd name="T0" fmla="*/ 341 w 683"/>
                  <a:gd name="T1" fmla="*/ 37 h 341"/>
                  <a:gd name="T2" fmla="*/ 646 w 683"/>
                  <a:gd name="T3" fmla="*/ 341 h 341"/>
                  <a:gd name="T4" fmla="*/ 683 w 683"/>
                  <a:gd name="T5" fmla="*/ 341 h 341"/>
                  <a:gd name="T6" fmla="*/ 341 w 683"/>
                  <a:gd name="T7" fmla="*/ 0 h 341"/>
                  <a:gd name="T8" fmla="*/ 0 w 683"/>
                  <a:gd name="T9" fmla="*/ 341 h 341"/>
                  <a:gd name="T10" fmla="*/ 37 w 683"/>
                  <a:gd name="T11" fmla="*/ 341 h 341"/>
                  <a:gd name="T12" fmla="*/ 341 w 683"/>
                  <a:gd name="T13" fmla="*/ 37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3" h="341">
                    <a:moveTo>
                      <a:pt x="341" y="37"/>
                    </a:moveTo>
                    <a:cubicBezTo>
                      <a:pt x="510" y="37"/>
                      <a:pt x="646" y="173"/>
                      <a:pt x="646" y="341"/>
                    </a:cubicBezTo>
                    <a:cubicBezTo>
                      <a:pt x="683" y="341"/>
                      <a:pt x="683" y="341"/>
                      <a:pt x="683" y="341"/>
                    </a:cubicBezTo>
                    <a:cubicBezTo>
                      <a:pt x="683" y="153"/>
                      <a:pt x="530" y="0"/>
                      <a:pt x="341" y="0"/>
                    </a:cubicBezTo>
                    <a:cubicBezTo>
                      <a:pt x="153" y="0"/>
                      <a:pt x="0" y="153"/>
                      <a:pt x="0" y="341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7" y="173"/>
                      <a:pt x="173" y="37"/>
                      <a:pt x="341" y="3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2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9398" y="5772"/>
                <a:ext cx="3591" cy="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2"/>
                    </a:solidFill>
                    <a:latin typeface="+mj-ea"/>
                    <a:ea typeface="+mj-ea"/>
                    <a:sym typeface="Arial" panose="020B0604020202020204"/>
                  </a:rPr>
                  <a:t>多线程调试</a:t>
                </a:r>
              </a:p>
            </p:txBody>
          </p:sp>
          <p:sp>
            <p:nvSpPr>
              <p:cNvPr id="35" name="Oval 24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0430" y="3780"/>
                <a:ext cx="1526" cy="1532"/>
              </a:xfrm>
              <a:prstGeom prst="ellipse">
                <a:avLst/>
              </a:prstGeom>
              <a:solidFill>
                <a:schemeClr val="accent1"/>
              </a:solidFill>
              <a:ln w="20638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3" name="AutoShape 59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10857" y="4230"/>
                <a:ext cx="567" cy="565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4311015" y="1751330"/>
            <a:ext cx="2279650" cy="2012315"/>
            <a:chOff x="6789" y="2758"/>
            <a:chExt cx="3590" cy="3169"/>
          </a:xfrm>
        </p:grpSpPr>
        <p:sp>
          <p:nvSpPr>
            <p:cNvPr id="33" name="Freeform 22"/>
            <p:cNvSpPr/>
            <p:nvPr/>
          </p:nvSpPr>
          <p:spPr bwMode="auto">
            <a:xfrm>
              <a:off x="7207" y="4545"/>
              <a:ext cx="2758" cy="1383"/>
            </a:xfrm>
            <a:custGeom>
              <a:avLst/>
              <a:gdLst>
                <a:gd name="T0" fmla="*/ 342 w 684"/>
                <a:gd name="T1" fmla="*/ 305 h 342"/>
                <a:gd name="T2" fmla="*/ 37 w 684"/>
                <a:gd name="T3" fmla="*/ 0 h 342"/>
                <a:gd name="T4" fmla="*/ 0 w 684"/>
                <a:gd name="T5" fmla="*/ 0 h 342"/>
                <a:gd name="T6" fmla="*/ 342 w 684"/>
                <a:gd name="T7" fmla="*/ 342 h 342"/>
                <a:gd name="T8" fmla="*/ 684 w 684"/>
                <a:gd name="T9" fmla="*/ 0 h 342"/>
                <a:gd name="T10" fmla="*/ 647 w 684"/>
                <a:gd name="T11" fmla="*/ 0 h 342"/>
                <a:gd name="T12" fmla="*/ 342 w 684"/>
                <a:gd name="T13" fmla="*/ 30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4" h="342">
                  <a:moveTo>
                    <a:pt x="342" y="305"/>
                  </a:moveTo>
                  <a:cubicBezTo>
                    <a:pt x="174" y="305"/>
                    <a:pt x="37" y="169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9"/>
                    <a:pt x="153" y="342"/>
                    <a:pt x="342" y="342"/>
                  </a:cubicBezTo>
                  <a:cubicBezTo>
                    <a:pt x="531" y="342"/>
                    <a:pt x="684" y="189"/>
                    <a:pt x="684" y="0"/>
                  </a:cubicBezTo>
                  <a:cubicBezTo>
                    <a:pt x="647" y="0"/>
                    <a:pt x="647" y="0"/>
                    <a:pt x="647" y="0"/>
                  </a:cubicBezTo>
                  <a:cubicBezTo>
                    <a:pt x="647" y="169"/>
                    <a:pt x="510" y="305"/>
                    <a:pt x="342" y="305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34" name="Line 23"/>
            <p:cNvSpPr>
              <a:spLocks noChangeShapeType="1"/>
            </p:cNvSpPr>
            <p:nvPr/>
          </p:nvSpPr>
          <p:spPr bwMode="auto">
            <a:xfrm flipV="1">
              <a:off x="8587" y="3428"/>
              <a:ext cx="0" cy="352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789" y="2758"/>
              <a:ext cx="3591" cy="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2"/>
                  </a:solidFill>
                  <a:latin typeface="+mj-ea"/>
                  <a:ea typeface="+mj-ea"/>
                  <a:sym typeface="Arial" panose="020B0604020202020204"/>
                </a:rPr>
                <a:t>计算表达式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820" y="3779"/>
              <a:ext cx="1530" cy="1532"/>
              <a:chOff x="7820" y="3779"/>
              <a:chExt cx="1530" cy="1532"/>
            </a:xfrm>
          </p:grpSpPr>
          <p:sp>
            <p:nvSpPr>
              <p:cNvPr id="32" name="Oval 20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820" y="3779"/>
                <a:ext cx="1531" cy="1532"/>
              </a:xfrm>
              <a:prstGeom prst="ellipse">
                <a:avLst/>
              </a:prstGeom>
              <a:solidFill>
                <a:schemeClr val="accent1"/>
              </a:solidFill>
              <a:ln w="20701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grpSp>
            <p:nvGrpSpPr>
              <p:cNvPr id="4" name="Group 124"/>
              <p:cNvGrpSpPr/>
              <p:nvPr/>
            </p:nvGrpSpPr>
            <p:grpSpPr>
              <a:xfrm>
                <a:off x="8304" y="4274"/>
                <a:ext cx="567" cy="477"/>
                <a:chOff x="5368132" y="2625725"/>
                <a:chExt cx="465138" cy="391319"/>
              </a:xfrm>
              <a:solidFill>
                <a:schemeClr val="bg1"/>
              </a:solidFill>
            </p:grpSpPr>
            <p:sp>
              <p:nvSpPr>
                <p:cNvPr id="5" name="AutoShape 120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484813" y="2727325"/>
                  <a:ext cx="231775" cy="2317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6" name="AutoShape 121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5542757" y="2785269"/>
                  <a:ext cx="65088" cy="650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7" name="AutoShape 122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5368132" y="2625725"/>
                  <a:ext cx="465138" cy="39131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</p:grpSp>
      </p:grpSp>
      <p:grpSp>
        <p:nvGrpSpPr>
          <p:cNvPr id="15" name="组合 14"/>
          <p:cNvGrpSpPr/>
          <p:nvPr/>
        </p:nvGrpSpPr>
        <p:grpSpPr>
          <a:xfrm>
            <a:off x="2647950" y="2009140"/>
            <a:ext cx="2279650" cy="1981200"/>
            <a:chOff x="4170" y="3164"/>
            <a:chExt cx="3590" cy="3120"/>
          </a:xfrm>
        </p:grpSpPr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5978" y="5291"/>
              <a:ext cx="0" cy="350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170" y="3164"/>
              <a:ext cx="3590" cy="3121"/>
              <a:chOff x="4170" y="3164"/>
              <a:chExt cx="3590" cy="3121"/>
            </a:xfrm>
          </p:grpSpPr>
          <p:sp>
            <p:nvSpPr>
              <p:cNvPr id="31" name="Freeform 18"/>
              <p:cNvSpPr/>
              <p:nvPr/>
            </p:nvSpPr>
            <p:spPr bwMode="auto">
              <a:xfrm>
                <a:off x="4599" y="3164"/>
                <a:ext cx="2758" cy="1381"/>
              </a:xfrm>
              <a:custGeom>
                <a:avLst/>
                <a:gdLst>
                  <a:gd name="T0" fmla="*/ 342 w 684"/>
                  <a:gd name="T1" fmla="*/ 37 h 341"/>
                  <a:gd name="T2" fmla="*/ 647 w 684"/>
                  <a:gd name="T3" fmla="*/ 341 h 341"/>
                  <a:gd name="T4" fmla="*/ 684 w 684"/>
                  <a:gd name="T5" fmla="*/ 341 h 341"/>
                  <a:gd name="T6" fmla="*/ 342 w 684"/>
                  <a:gd name="T7" fmla="*/ 0 h 341"/>
                  <a:gd name="T8" fmla="*/ 0 w 684"/>
                  <a:gd name="T9" fmla="*/ 341 h 341"/>
                  <a:gd name="T10" fmla="*/ 37 w 684"/>
                  <a:gd name="T11" fmla="*/ 341 h 341"/>
                  <a:gd name="T12" fmla="*/ 342 w 684"/>
                  <a:gd name="T13" fmla="*/ 37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4" h="341">
                    <a:moveTo>
                      <a:pt x="342" y="37"/>
                    </a:moveTo>
                    <a:cubicBezTo>
                      <a:pt x="511" y="37"/>
                      <a:pt x="647" y="173"/>
                      <a:pt x="647" y="341"/>
                    </a:cubicBezTo>
                    <a:cubicBezTo>
                      <a:pt x="684" y="341"/>
                      <a:pt x="684" y="341"/>
                      <a:pt x="684" y="341"/>
                    </a:cubicBezTo>
                    <a:cubicBezTo>
                      <a:pt x="684" y="153"/>
                      <a:pt x="531" y="0"/>
                      <a:pt x="342" y="0"/>
                    </a:cubicBezTo>
                    <a:cubicBezTo>
                      <a:pt x="153" y="0"/>
                      <a:pt x="0" y="153"/>
                      <a:pt x="0" y="341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7" y="173"/>
                      <a:pt x="174" y="37"/>
                      <a:pt x="342" y="3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2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170" y="5755"/>
                <a:ext cx="3591" cy="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2"/>
                    </a:solidFill>
                    <a:latin typeface="+mj-ea"/>
                    <a:ea typeface="+mj-ea"/>
                    <a:sym typeface="Arial" panose="020B0604020202020204"/>
                  </a:rPr>
                  <a:t>强制方法返回</a:t>
                </a:r>
              </a:p>
            </p:txBody>
          </p:sp>
          <p:sp>
            <p:nvSpPr>
              <p:cNvPr id="30" name="Oval 16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215" y="3779"/>
                <a:ext cx="1529" cy="1532"/>
              </a:xfrm>
              <a:prstGeom prst="ellipse">
                <a:avLst/>
              </a:prstGeom>
              <a:solidFill>
                <a:schemeClr val="accent1"/>
              </a:solidFill>
              <a:ln w="20701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5690" y="4230"/>
                <a:ext cx="566" cy="566"/>
                <a:chOff x="3191434" y="2145028"/>
                <a:chExt cx="359165" cy="359165"/>
              </a:xfrm>
              <a:solidFill>
                <a:schemeClr val="bg1"/>
              </a:solidFill>
            </p:grpSpPr>
            <p:sp>
              <p:nvSpPr>
                <p:cNvPr id="63" name="AutoShape 123"/>
                <p:cNvSpPr/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3191434" y="2145028"/>
                  <a:ext cx="359165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64" name="AutoShape 124"/>
                <p:cNvSpPr/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3292736" y="2245717"/>
                  <a:ext cx="157173" cy="15717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65" name="AutoShape 125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325891" y="2279484"/>
                  <a:ext cx="90253" cy="9025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</p:grpSp>
      </p:grpSp>
      <p:grpSp>
        <p:nvGrpSpPr>
          <p:cNvPr id="14" name="组合 13"/>
          <p:cNvGrpSpPr/>
          <p:nvPr/>
        </p:nvGrpSpPr>
        <p:grpSpPr>
          <a:xfrm>
            <a:off x="999490" y="1765935"/>
            <a:ext cx="2279650" cy="1997710"/>
            <a:chOff x="1574" y="2781"/>
            <a:chExt cx="3590" cy="3146"/>
          </a:xfrm>
        </p:grpSpPr>
        <p:sp>
          <p:nvSpPr>
            <p:cNvPr id="29" name="Line 15"/>
            <p:cNvSpPr>
              <a:spLocks noChangeShapeType="1"/>
            </p:cNvSpPr>
            <p:nvPr/>
          </p:nvSpPr>
          <p:spPr bwMode="auto">
            <a:xfrm flipV="1">
              <a:off x="3375" y="3428"/>
              <a:ext cx="0" cy="352"/>
            </a:xfrm>
            <a:prstGeom prst="line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574" y="2781"/>
              <a:ext cx="3590" cy="3146"/>
              <a:chOff x="1574" y="2781"/>
              <a:chExt cx="3590" cy="3146"/>
            </a:xfrm>
          </p:grpSpPr>
          <p:sp>
            <p:nvSpPr>
              <p:cNvPr id="28" name="Freeform 14"/>
              <p:cNvSpPr/>
              <p:nvPr/>
            </p:nvSpPr>
            <p:spPr bwMode="auto">
              <a:xfrm>
                <a:off x="1995" y="4545"/>
                <a:ext cx="2753" cy="1383"/>
              </a:xfrm>
              <a:custGeom>
                <a:avLst/>
                <a:gdLst>
                  <a:gd name="T0" fmla="*/ 342 w 683"/>
                  <a:gd name="T1" fmla="*/ 305 h 342"/>
                  <a:gd name="T2" fmla="*/ 37 w 683"/>
                  <a:gd name="T3" fmla="*/ 0 h 342"/>
                  <a:gd name="T4" fmla="*/ 0 w 683"/>
                  <a:gd name="T5" fmla="*/ 0 h 342"/>
                  <a:gd name="T6" fmla="*/ 342 w 683"/>
                  <a:gd name="T7" fmla="*/ 342 h 342"/>
                  <a:gd name="T8" fmla="*/ 683 w 683"/>
                  <a:gd name="T9" fmla="*/ 0 h 342"/>
                  <a:gd name="T10" fmla="*/ 646 w 683"/>
                  <a:gd name="T11" fmla="*/ 0 h 342"/>
                  <a:gd name="T12" fmla="*/ 342 w 683"/>
                  <a:gd name="T13" fmla="*/ 305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3" h="342">
                    <a:moveTo>
                      <a:pt x="342" y="305"/>
                    </a:moveTo>
                    <a:cubicBezTo>
                      <a:pt x="173" y="305"/>
                      <a:pt x="37" y="169"/>
                      <a:pt x="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9"/>
                      <a:pt x="153" y="342"/>
                      <a:pt x="342" y="342"/>
                    </a:cubicBezTo>
                    <a:cubicBezTo>
                      <a:pt x="530" y="342"/>
                      <a:pt x="683" y="189"/>
                      <a:pt x="683" y="0"/>
                    </a:cubicBezTo>
                    <a:cubicBezTo>
                      <a:pt x="646" y="0"/>
                      <a:pt x="646" y="0"/>
                      <a:pt x="646" y="0"/>
                    </a:cubicBezTo>
                    <a:cubicBezTo>
                      <a:pt x="646" y="169"/>
                      <a:pt x="510" y="305"/>
                      <a:pt x="342" y="30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2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574" y="2781"/>
                <a:ext cx="3591" cy="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accent2"/>
                    </a:solidFill>
                    <a:latin typeface="+mj-ea"/>
                    <a:ea typeface="+mj-ea"/>
                    <a:sym typeface="Arial" panose="020B0604020202020204"/>
                  </a:rPr>
                  <a:t>设置条件断点</a:t>
                </a:r>
              </a:p>
            </p:txBody>
          </p:sp>
          <p:sp>
            <p:nvSpPr>
              <p:cNvPr id="27" name="Oval 12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2608" y="3779"/>
                <a:ext cx="1529" cy="1532"/>
              </a:xfrm>
              <a:prstGeom prst="ellipse">
                <a:avLst/>
              </a:prstGeom>
              <a:solidFill>
                <a:schemeClr val="accent1"/>
              </a:solidFill>
              <a:ln w="20701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 flipH="1">
                <a:off x="3095" y="4230"/>
                <a:ext cx="566" cy="566"/>
                <a:chOff x="2473104" y="2145028"/>
                <a:chExt cx="359165" cy="359165"/>
              </a:xfrm>
              <a:solidFill>
                <a:schemeClr val="bg1"/>
              </a:solidFill>
            </p:grpSpPr>
            <p:sp>
              <p:nvSpPr>
                <p:cNvPr id="67" name="AutoShape 126"/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2473104" y="2145028"/>
                  <a:ext cx="359165" cy="35916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  <p:sp>
              <p:nvSpPr>
                <p:cNvPr id="68" name="AutoShape 127"/>
                <p:cNvSpPr/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2618611" y="2200897"/>
                  <a:ext cx="84727" cy="8411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设置条件断点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94105" y="4411980"/>
            <a:ext cx="6645910" cy="4330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——</a:t>
            </a: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用于断点所在的地方执行次数过多时，避免浪费时间在不想关注的流程上</a:t>
            </a:r>
          </a:p>
        </p:txBody>
      </p:sp>
      <p:sp>
        <p:nvSpPr>
          <p:cNvPr id="3" name="矩形 2"/>
          <p:cNvSpPr/>
          <p:nvPr/>
        </p:nvSpPr>
        <p:spPr>
          <a:xfrm>
            <a:off x="1094740" y="3387725"/>
            <a:ext cx="7155180" cy="511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功能：当程序执行到断点位置时，需要 Condition 中的表达式返回 true，才会暂停，否则会直接跳过。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83155" y="974725"/>
            <a:ext cx="4432935" cy="22307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94740" y="3900170"/>
            <a:ext cx="7155180" cy="511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设置方法：右键断点，出现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Condition</a:t>
            </a:r>
            <a:r>
              <a:rPr kumimoji="0" lang="zh-CN" alt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栏，在其中输入表达式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16505" y="37128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7" grpId="0"/>
      <p:bldP spid="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设置条件断点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9" name="图片 8" descr="条件断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963295"/>
            <a:ext cx="6169660" cy="39204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87235" y="1672590"/>
            <a:ext cx="2269490" cy="304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  <a:buNone/>
            </a:pPr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想查询Jay23的一些信息？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设置条件断点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415" y="1284605"/>
            <a:ext cx="2106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不使用条件断点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035" y="2571750"/>
            <a:ext cx="2257425" cy="972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每次都要点击</a:t>
            </a:r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Step Over</a:t>
            </a:r>
          </a:p>
          <a:p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r>
              <a:rPr 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——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繁琐，且容易错过</a:t>
            </a:r>
          </a:p>
        </p:txBody>
      </p:sp>
      <p:pic>
        <p:nvPicPr>
          <p:cNvPr id="10" name="图片 9" descr="不用条件断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60" y="995045"/>
            <a:ext cx="5917565" cy="3756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①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设置条件断点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5" name="图片 4" descr="条件断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45" y="1113155"/>
            <a:ext cx="5847715" cy="3607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9415" y="1162050"/>
            <a:ext cx="199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使用条件断点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100" y="2571750"/>
            <a:ext cx="2358390" cy="972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直接定位到表达式为真的地方</a:t>
            </a:r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  <a:p>
            <a:r>
              <a:rPr 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——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迅速，直接，忽略无关部分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强制方法返回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1690" y="1243965"/>
            <a:ext cx="3033395" cy="8121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功能：Force Return 直接强制结束方法，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并</a:t>
            </a: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跳过该方法后的所有代码直接返回</a:t>
            </a:r>
          </a:p>
        </p:txBody>
      </p:sp>
      <p:sp>
        <p:nvSpPr>
          <p:cNvPr id="7" name="矩形 6"/>
          <p:cNvSpPr/>
          <p:nvPr/>
        </p:nvSpPr>
        <p:spPr>
          <a:xfrm>
            <a:off x="821690" y="2162175"/>
            <a:ext cx="2838450" cy="1079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启动方法：启动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kumimoji="0" lang="zh-CN" alt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后遇到断点，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右键当前断点，点击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Force Return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31360" y="1494790"/>
            <a:ext cx="4008755" cy="27914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1690" y="3162300"/>
            <a:ext cx="3147060" cy="11798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——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有些时候，我们看到传入的参数有误后，不想走后面的流程了(比如后面的流程要删除数据库数据)，就可以使用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Force Return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中断这次请求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6" grpId="0"/>
      <p:bldP spid="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强制方法返回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5" name="图片 4" descr="强制方法返回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15" y="937260"/>
            <a:ext cx="6237605" cy="3978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50017" y="265785"/>
            <a:ext cx="440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/>
              </a:rPr>
              <a:t>Debug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Arial" panose="020B0604020202020204"/>
              </a:rPr>
              <a:t>步骤</a:t>
            </a:r>
            <a:endParaRPr lang="en-US" altLang="zh-CN" sz="3200" dirty="0">
              <a:solidFill>
                <a:schemeClr val="accent1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6870" y="1473351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97500" y="1457096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60141" y="1473351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86870" y="3054139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73506" y="3054139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60141" y="3054139"/>
            <a:ext cx="2823882" cy="1488141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6134" y="2134158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分析问题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66134" y="3622299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单步执行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6134" y="3897622"/>
            <a:ext cx="2279979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一步步地执行代码，观察每个步骤发生的变化和行为。 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432010" y="2150063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定位问题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369258" y="2425386"/>
            <a:ext cx="2495978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通过观察程序运行使得现象、错误信息，以及使用调试工具来定位问题出现位置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32010" y="3638204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观察现象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306504" y="3913527"/>
            <a:ext cx="2556414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通过观察变量的值、错误信息、日志记录、程序输出等来找到问题的关键。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318646" y="2121622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断点调试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150634" y="2396945"/>
            <a:ext cx="2613804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在关键位置设置断点，以便观察和分析程序状态，以及执行变量的值和执行路径。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318646" y="3609763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修复问题</a:t>
            </a:r>
            <a:endParaRPr lang="en-US" altLang="zh-CN" sz="16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255892" y="3885086"/>
            <a:ext cx="2430908" cy="54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根据问题的定位和分析结果，进行代码修改或其他必要的操作，修复问题。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26" name="Group 112"/>
          <p:cNvGrpSpPr/>
          <p:nvPr/>
        </p:nvGrpSpPr>
        <p:grpSpPr>
          <a:xfrm>
            <a:off x="7300693" y="3224279"/>
            <a:ext cx="359779" cy="337063"/>
            <a:chOff x="5368132" y="3540125"/>
            <a:chExt cx="465138" cy="435769"/>
          </a:xfrm>
          <a:solidFill>
            <a:schemeClr val="accent2"/>
          </a:solidFill>
        </p:grpSpPr>
        <p:sp>
          <p:nvSpPr>
            <p:cNvPr id="27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8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9" name="AutoShape 112"/>
          <p:cNvSpPr/>
          <p:nvPr/>
        </p:nvSpPr>
        <p:spPr bwMode="auto">
          <a:xfrm>
            <a:off x="4374061" y="3263524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582717" y="3236815"/>
            <a:ext cx="246811" cy="359779"/>
            <a:chOff x="2528974" y="2863357"/>
            <a:chExt cx="246811" cy="359779"/>
          </a:xfrm>
          <a:solidFill>
            <a:schemeClr val="accent2"/>
          </a:solidFill>
        </p:grpSpPr>
        <p:sp>
          <p:nvSpPr>
            <p:cNvPr id="31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47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48" name="Group 124"/>
          <p:cNvGrpSpPr/>
          <p:nvPr/>
        </p:nvGrpSpPr>
        <p:grpSpPr>
          <a:xfrm>
            <a:off x="7292192" y="1762091"/>
            <a:ext cx="359779" cy="302680"/>
            <a:chOff x="5368132" y="2625725"/>
            <a:chExt cx="465138" cy="391319"/>
          </a:xfrm>
          <a:solidFill>
            <a:schemeClr val="accent2"/>
          </a:solidFill>
        </p:grpSpPr>
        <p:sp>
          <p:nvSpPr>
            <p:cNvPr id="49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0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1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405864" y="1705606"/>
            <a:ext cx="359165" cy="359165"/>
            <a:chOff x="3191434" y="2145028"/>
            <a:chExt cx="359165" cy="359165"/>
          </a:xfrm>
          <a:solidFill>
            <a:schemeClr val="accent2"/>
          </a:solidFill>
        </p:grpSpPr>
        <p:sp>
          <p:nvSpPr>
            <p:cNvPr id="53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4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5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567089" y="1637331"/>
            <a:ext cx="359165" cy="359165"/>
            <a:chOff x="2473104" y="2145028"/>
            <a:chExt cx="359165" cy="359165"/>
          </a:xfrm>
          <a:solidFill>
            <a:schemeClr val="accent2"/>
          </a:solidFill>
        </p:grpSpPr>
        <p:sp>
          <p:nvSpPr>
            <p:cNvPr id="57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8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79680" y="2424188"/>
            <a:ext cx="2495978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分析问题的原因，并了解造成问题的代码逻辑、数据状态或其他潜在因素。</a:t>
            </a: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endParaRPr lang="en-US" altLang="zh-CN" sz="1050" dirty="0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强制方法返回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6905" y="1291590"/>
            <a:ext cx="1832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Force Return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7655" y="2216150"/>
            <a:ext cx="2362835" cy="1993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Tip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当要强制返回的方法有返回值时（非 void），force return 还需要指定一个返回值</a:t>
            </a:r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 descr="强制方法返回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85" y="1142365"/>
            <a:ext cx="5672455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  <p:bldP spid="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强制方法返回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455" y="2216150"/>
            <a:ext cx="2867660" cy="1993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Force Return 和 Step Out 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的区别：</a:t>
            </a:r>
          </a:p>
          <a:p>
            <a:endParaRPr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Step Out 是跳出当前步骤，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但还</a:t>
            </a:r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是会执行方法中的代码；而 Force Return 是直接强制结束方法， 跳过该方法后的所有代码直接返回</a:t>
            </a:r>
          </a:p>
          <a:p>
            <a:endParaRPr 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2145" y="1291590"/>
            <a:ext cx="1832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Force Return</a:t>
            </a:r>
          </a:p>
        </p:txBody>
      </p:sp>
      <p:pic>
        <p:nvPicPr>
          <p:cNvPr id="5" name="图片 4" descr="强制方法返回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113790"/>
            <a:ext cx="570738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强制方法返回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1455" y="1291590"/>
            <a:ext cx="2867660" cy="2918460"/>
            <a:chOff x="333" y="2034"/>
            <a:chExt cx="4516" cy="4596"/>
          </a:xfrm>
        </p:grpSpPr>
        <p:sp>
          <p:nvSpPr>
            <p:cNvPr id="4" name="文本框 3"/>
            <p:cNvSpPr txBox="1"/>
            <p:nvPr/>
          </p:nvSpPr>
          <p:spPr>
            <a:xfrm>
              <a:off x="333" y="3490"/>
              <a:ext cx="4516" cy="31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Force Return 和 Step Out </a:t>
              </a:r>
              <a:r>
                <a:rPr 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的区别：</a:t>
              </a:r>
            </a:p>
            <a:p>
              <a:endPara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r>
                <a:rPr 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</a:t>
              </a:r>
              <a:r>
                <a:rPr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Step Out 是跳出当前步骤，</a:t>
              </a:r>
              <a:r>
                <a:rPr 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但还</a:t>
              </a:r>
              <a:r>
                <a:rPr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是会执行方法中的代码；而 Force Return 是直接强制结束方法， 跳过该方法后的所有代码直接返回</a:t>
              </a:r>
            </a:p>
            <a:p>
              <a:endParaRPr 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27" y="2034"/>
              <a:ext cx="28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 Out</a:t>
              </a:r>
            </a:p>
          </p:txBody>
        </p:sp>
      </p:grpSp>
      <p:pic>
        <p:nvPicPr>
          <p:cNvPr id="9" name="图片 8" descr="step o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05" y="1142365"/>
            <a:ext cx="5763895" cy="36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③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计算表达式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9460" y="1115695"/>
            <a:ext cx="4251960" cy="10210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2300" y="3917950"/>
            <a:ext cx="4695190" cy="7600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——</a:t>
            </a: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用于在调试时将已得到的结果，通过计算表达式进行动态处理，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而不用去修改代码重新再调试</a:t>
            </a:r>
          </a:p>
        </p:txBody>
      </p:sp>
      <p:sp>
        <p:nvSpPr>
          <p:cNvPr id="4" name="矩形 3"/>
          <p:cNvSpPr/>
          <p:nvPr/>
        </p:nvSpPr>
        <p:spPr>
          <a:xfrm>
            <a:off x="622300" y="2397125"/>
            <a:ext cx="4846955" cy="739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功能：在调试过程中计算某个表达式的值，而不用再去打印信息。也可以临时修改程序中变量的值，一定程度上辅助我们进行代码调试</a:t>
            </a:r>
          </a:p>
        </p:txBody>
      </p:sp>
      <p:sp>
        <p:nvSpPr>
          <p:cNvPr id="7" name="矩形 6"/>
          <p:cNvSpPr/>
          <p:nvPr/>
        </p:nvSpPr>
        <p:spPr>
          <a:xfrm>
            <a:off x="622300" y="3317240"/>
            <a:ext cx="4572635" cy="5118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设置方法：在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Debug</a:t>
            </a:r>
            <a:r>
              <a:rPr kumimoji="0" lang="zh-CN" alt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菜单中点击上图所示图标，出现右图窗口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96915" y="1115695"/>
            <a:ext cx="2821305" cy="3439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7" grpId="0"/>
      <p:bldP spid="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③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计算表达式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4" name="图片 3" descr="计算表达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45" y="927735"/>
            <a:ext cx="6226810" cy="39712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③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计算表达式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965" y="1291590"/>
            <a:ext cx="250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计算某个表达式的值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7655" y="2216150"/>
            <a:ext cx="2583815" cy="1993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Tip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可以使用自定义的各种方法</a:t>
            </a:r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 descr="计算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45" y="1068705"/>
            <a:ext cx="576199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  <p:bldP spid="5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③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计算表达式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965" y="1291590"/>
            <a:ext cx="2593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临时</a:t>
            </a:r>
            <a:r>
              <a:rPr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修改变量的值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7655" y="2216150"/>
            <a:ext cx="2583815" cy="1993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Tip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修改仅在本次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中持续有效</a:t>
            </a:r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修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940" y="1061720"/>
            <a:ext cx="5797550" cy="3680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④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多线程调试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0535" y="1322070"/>
            <a:ext cx="3765550" cy="9594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功能： CPU 执行线程的顺序是随机的，但是我们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在</a:t>
            </a: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使用断点调试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时</a:t>
            </a:r>
            <a:r>
              <a:rPr kumimoji="0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可以自定义执行下一个线程</a:t>
            </a: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，</a:t>
            </a:r>
            <a:r>
              <a:rPr kumimoji="0" 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方便的模拟多线程竞争的问题</a:t>
            </a:r>
          </a:p>
        </p:txBody>
      </p:sp>
      <p:sp>
        <p:nvSpPr>
          <p:cNvPr id="7" name="矩形 6"/>
          <p:cNvSpPr/>
          <p:nvPr/>
        </p:nvSpPr>
        <p:spPr>
          <a:xfrm>
            <a:off x="463550" y="2434590"/>
            <a:ext cx="3764915" cy="9150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设置方法：右键断点，可以修改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Suspend</a:t>
            </a:r>
            <a:r>
              <a:rPr kumimoji="0" lang="zh-CN" alt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的模式为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All</a:t>
            </a:r>
            <a:r>
              <a:rPr kumimoji="0" lang="zh-CN" altLang="en-US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或者</a:t>
            </a:r>
            <a:r>
              <a:rPr kumimoji="0" lang="en-US" altLang="zh-CN" sz="1200" b="0" i="0" u="none" strike="noStrike" cap="none" spc="0" normalizeH="0" baseline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Thread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72000" y="1611630"/>
            <a:ext cx="4016375" cy="23774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3550" y="3225800"/>
            <a:ext cx="3938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All：暂停全部线程。只能 Debug 第一个暂停线程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Thread：暂停进入断点的线程，不影响其他线程执行。所有进入断电的线程依次Debug</a:t>
            </a:r>
          </a:p>
          <a:p>
            <a:endParaRPr 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④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多线程调试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2" name="图片 1" descr="多线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85" y="955040"/>
            <a:ext cx="627253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④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多线程调试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3" name="图片 2" descr="多线程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968375"/>
            <a:ext cx="6046470" cy="38328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7980" y="2716530"/>
            <a:ext cx="1989455" cy="12871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暂停全部线程。只能 Debug 第一个暂停线程</a:t>
            </a:r>
            <a:endParaRPr kumimoji="0" lang="en-US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3755" y="1558290"/>
            <a:ext cx="1017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1219355" y="1984743"/>
            <a:ext cx="616372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073728" y="2096824"/>
            <a:ext cx="490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IntelliJ</a:t>
            </a:r>
            <a:r>
              <a:rPr lang="zh-CN" altLang="en-US" sz="36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中的</a:t>
            </a:r>
            <a:r>
              <a:rPr lang="en-US" altLang="zh-CN" sz="36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debug</a:t>
            </a:r>
            <a:r>
              <a:rPr lang="zh-CN" altLang="en-US" sz="36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功能</a:t>
            </a:r>
            <a:endParaRPr lang="en-US" altLang="zh-CN" sz="36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 rot="16200000">
            <a:off x="-2197458" y="2063917"/>
            <a:ext cx="5440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900" b="1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SECOND PART</a:t>
            </a:r>
          </a:p>
        </p:txBody>
      </p:sp>
      <p:sp>
        <p:nvSpPr>
          <p:cNvPr id="2" name="矩形 1"/>
          <p:cNvSpPr/>
          <p:nvPr/>
        </p:nvSpPr>
        <p:spPr>
          <a:xfrm>
            <a:off x="6105020" y="132555"/>
            <a:ext cx="2226892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700" b="1" dirty="0">
                <a:solidFill>
                  <a:srgbClr val="262626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2</a:t>
            </a:r>
            <a:endParaRPr lang="zh-CN" altLang="en-US" sz="28700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21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26" name="矩形 25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/>
          <p:nvPr/>
        </p:nvSpPr>
        <p:spPr>
          <a:xfrm>
            <a:off x="1073727" y="2787950"/>
            <a:ext cx="4568789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IDE: Where debugging is a daily adventure.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                                                                   ——Anon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6" grpId="0" bldLvl="0" animBg="1"/>
      <p:bldP spid="17" grpId="0" bldLvl="0" animBg="1"/>
      <p:bldP spid="18" grpId="0" bldLvl="0" animBg="1"/>
      <p:bldP spid="19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④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多线程调试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2" name="图片 1" descr="多线程Thre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865" y="979805"/>
            <a:ext cx="6016625" cy="38138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2960" y="1611630"/>
            <a:ext cx="1146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</a:p>
        </p:txBody>
      </p:sp>
      <p:sp>
        <p:nvSpPr>
          <p:cNvPr id="3" name="矩形 2"/>
          <p:cNvSpPr/>
          <p:nvPr/>
        </p:nvSpPr>
        <p:spPr>
          <a:xfrm>
            <a:off x="522605" y="2649220"/>
            <a:ext cx="1746885" cy="172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暂停进入断点的线程，不影响其他线程执行。所有进入断电的线程依次Debug。</a:t>
            </a:r>
            <a:endParaRPr kumimoji="0" lang="en-US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④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多线程调试</a:t>
            </a: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470535" y="1558290"/>
            <a:ext cx="3765550" cy="22631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endParaRPr kumimoji="0" sz="1200" b="0" i="0" u="none" strike="noStrike" cap="none" spc="0" normalizeH="0" baseline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3" name="图片 2" descr="多线程测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025" y="977900"/>
            <a:ext cx="6014720" cy="3848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8940" y="1583055"/>
            <a:ext cx="1877060" cy="9886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在Frames的下拉列表里，可以自由切换当前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debug</a:t>
            </a:r>
            <a:r>
              <a:rPr 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的线程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0535" y="3009900"/>
            <a:ext cx="1877060" cy="13252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想进入Thread Debug，就必须所有的断点都是Thread 类型的，否则还是进不去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1219355" y="1984743"/>
            <a:ext cx="616372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073728" y="2096824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案例分析与示范</a:t>
            </a:r>
            <a:endParaRPr lang="en-US" altLang="zh-CN" sz="40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78" name="矩形 77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/>
          <p:nvPr/>
        </p:nvSpPr>
        <p:spPr>
          <a:xfrm>
            <a:off x="1073727" y="2787950"/>
            <a:ext cx="4568789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Talk is Cheap, show me the code.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Arial" panose="020B0604020202020204"/>
              </a:rPr>
              <a:t>                                                     ——Linus Torvald</a:t>
            </a:r>
          </a:p>
        </p:txBody>
      </p:sp>
      <p:sp>
        <p:nvSpPr>
          <p:cNvPr id="15" name="文本框 14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 rot="16200000">
            <a:off x="-1978648" y="2017751"/>
            <a:ext cx="50032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FORTH PART</a:t>
            </a:r>
          </a:p>
        </p:txBody>
      </p:sp>
      <p:sp>
        <p:nvSpPr>
          <p:cNvPr id="2" name="矩形 1"/>
          <p:cNvSpPr/>
          <p:nvPr/>
        </p:nvSpPr>
        <p:spPr>
          <a:xfrm>
            <a:off x="6125368" y="94905"/>
            <a:ext cx="2226892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700" b="1" dirty="0">
                <a:solidFill>
                  <a:srgbClr val="262626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4</a:t>
            </a:r>
            <a:endParaRPr lang="zh-CN" altLang="en-US" sz="28700" dirty="0"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21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" name="文本框 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ArrayList</a:t>
            </a: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68905" y="1181100"/>
            <a:ext cx="6174740" cy="3299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652145" y="1906905"/>
            <a:ext cx="1746885" cy="443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动态数组</a:t>
            </a:r>
          </a:p>
        </p:txBody>
      </p:sp>
      <p:sp>
        <p:nvSpPr>
          <p:cNvPr id="13" name="矩形 12"/>
          <p:cNvSpPr/>
          <p:nvPr/>
        </p:nvSpPr>
        <p:spPr>
          <a:xfrm>
            <a:off x="652145" y="2487295"/>
            <a:ext cx="2228215" cy="443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实现了 List 接口</a:t>
            </a:r>
          </a:p>
        </p:txBody>
      </p:sp>
      <p:sp>
        <p:nvSpPr>
          <p:cNvPr id="14" name="矩形 13"/>
          <p:cNvSpPr/>
          <p:nvPr/>
        </p:nvSpPr>
        <p:spPr>
          <a:xfrm>
            <a:off x="652145" y="3276600"/>
            <a:ext cx="2228215" cy="443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3" grpId="0"/>
      <p:bldP spid="13" grpId="1"/>
      <p:bldP spid="14" grpId="0"/>
      <p:bldP spid="1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1641872" y="4103688"/>
            <a:ext cx="6481763" cy="959644"/>
            <a:chOff x="1312863" y="187325"/>
            <a:chExt cx="8642350" cy="1279525"/>
          </a:xfrm>
          <a:solidFill>
            <a:srgbClr val="8FA4B7">
              <a:alpha val="42000"/>
            </a:srgbClr>
          </a:solidFill>
        </p:grpSpPr>
        <p:sp>
          <p:nvSpPr>
            <p:cNvPr id="71" name="Freeform 5"/>
            <p:cNvSpPr/>
            <p:nvPr/>
          </p:nvSpPr>
          <p:spPr bwMode="auto">
            <a:xfrm>
              <a:off x="1312863" y="307975"/>
              <a:ext cx="2224088" cy="1158875"/>
            </a:xfrm>
            <a:custGeom>
              <a:avLst/>
              <a:gdLst>
                <a:gd name="T0" fmla="*/ 0 w 524"/>
                <a:gd name="T1" fmla="*/ 164 h 271"/>
                <a:gd name="T2" fmla="*/ 256 w 524"/>
                <a:gd name="T3" fmla="*/ 28 h 271"/>
                <a:gd name="T4" fmla="*/ 524 w 524"/>
                <a:gd name="T5" fmla="*/ 104 h 271"/>
                <a:gd name="T6" fmla="*/ 244 w 524"/>
                <a:gd name="T7" fmla="*/ 244 h 271"/>
                <a:gd name="T8" fmla="*/ 0 w 524"/>
                <a:gd name="T9" fmla="*/ 16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271">
                  <a:moveTo>
                    <a:pt x="0" y="164"/>
                  </a:moveTo>
                  <a:cubicBezTo>
                    <a:pt x="80" y="116"/>
                    <a:pt x="164" y="60"/>
                    <a:pt x="256" y="28"/>
                  </a:cubicBezTo>
                  <a:cubicBezTo>
                    <a:pt x="312" y="8"/>
                    <a:pt x="404" y="0"/>
                    <a:pt x="524" y="104"/>
                  </a:cubicBezTo>
                  <a:cubicBezTo>
                    <a:pt x="524" y="104"/>
                    <a:pt x="372" y="216"/>
                    <a:pt x="244" y="244"/>
                  </a:cubicBezTo>
                  <a:cubicBezTo>
                    <a:pt x="120" y="271"/>
                    <a:pt x="28" y="196"/>
                    <a:pt x="0" y="16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2" name="Freeform 6"/>
            <p:cNvSpPr/>
            <p:nvPr/>
          </p:nvSpPr>
          <p:spPr bwMode="auto">
            <a:xfrm>
              <a:off x="3757613" y="307975"/>
              <a:ext cx="1933575" cy="1125538"/>
            </a:xfrm>
            <a:custGeom>
              <a:avLst/>
              <a:gdLst>
                <a:gd name="T0" fmla="*/ 0 w 456"/>
                <a:gd name="T1" fmla="*/ 104 h 263"/>
                <a:gd name="T2" fmla="*/ 256 w 456"/>
                <a:gd name="T3" fmla="*/ 32 h 263"/>
                <a:gd name="T4" fmla="*/ 456 w 456"/>
                <a:gd name="T5" fmla="*/ 188 h 263"/>
                <a:gd name="T6" fmla="*/ 272 w 456"/>
                <a:gd name="T7" fmla="*/ 263 h 263"/>
                <a:gd name="T8" fmla="*/ 0 w 456"/>
                <a:gd name="T9" fmla="*/ 10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63">
                  <a:moveTo>
                    <a:pt x="0" y="104"/>
                  </a:moveTo>
                  <a:cubicBezTo>
                    <a:pt x="0" y="104"/>
                    <a:pt x="160" y="0"/>
                    <a:pt x="256" y="32"/>
                  </a:cubicBezTo>
                  <a:cubicBezTo>
                    <a:pt x="352" y="64"/>
                    <a:pt x="436" y="168"/>
                    <a:pt x="456" y="188"/>
                  </a:cubicBezTo>
                  <a:cubicBezTo>
                    <a:pt x="456" y="188"/>
                    <a:pt x="364" y="263"/>
                    <a:pt x="272" y="263"/>
                  </a:cubicBezTo>
                  <a:cubicBezTo>
                    <a:pt x="188" y="263"/>
                    <a:pt x="56" y="152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3" name="Freeform 7"/>
            <p:cNvSpPr/>
            <p:nvPr/>
          </p:nvSpPr>
          <p:spPr bwMode="auto">
            <a:xfrm>
              <a:off x="5878513" y="855663"/>
              <a:ext cx="1103313" cy="527050"/>
            </a:xfrm>
            <a:custGeom>
              <a:avLst/>
              <a:gdLst>
                <a:gd name="T0" fmla="*/ 0 w 260"/>
                <a:gd name="T1" fmla="*/ 68 h 123"/>
                <a:gd name="T2" fmla="*/ 156 w 260"/>
                <a:gd name="T3" fmla="*/ 0 h 123"/>
                <a:gd name="T4" fmla="*/ 260 w 260"/>
                <a:gd name="T5" fmla="*/ 40 h 123"/>
                <a:gd name="T6" fmla="*/ 136 w 260"/>
                <a:gd name="T7" fmla="*/ 104 h 123"/>
                <a:gd name="T8" fmla="*/ 0 w 260"/>
                <a:gd name="T9" fmla="*/ 6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123">
                  <a:moveTo>
                    <a:pt x="0" y="68"/>
                  </a:moveTo>
                  <a:cubicBezTo>
                    <a:pt x="0" y="68"/>
                    <a:pt x="80" y="0"/>
                    <a:pt x="156" y="0"/>
                  </a:cubicBezTo>
                  <a:cubicBezTo>
                    <a:pt x="232" y="4"/>
                    <a:pt x="248" y="36"/>
                    <a:pt x="260" y="40"/>
                  </a:cubicBezTo>
                  <a:cubicBezTo>
                    <a:pt x="260" y="40"/>
                    <a:pt x="204" y="88"/>
                    <a:pt x="136" y="104"/>
                  </a:cubicBezTo>
                  <a:cubicBezTo>
                    <a:pt x="68" y="123"/>
                    <a:pt x="16" y="84"/>
                    <a:pt x="0" y="68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5" name="Freeform 8"/>
            <p:cNvSpPr/>
            <p:nvPr/>
          </p:nvSpPr>
          <p:spPr bwMode="auto">
            <a:xfrm>
              <a:off x="7134225" y="563563"/>
              <a:ext cx="1123950" cy="685800"/>
            </a:xfrm>
            <a:custGeom>
              <a:avLst/>
              <a:gdLst>
                <a:gd name="T0" fmla="*/ 0 w 265"/>
                <a:gd name="T1" fmla="*/ 104 h 160"/>
                <a:gd name="T2" fmla="*/ 133 w 265"/>
                <a:gd name="T3" fmla="*/ 20 h 160"/>
                <a:gd name="T4" fmla="*/ 265 w 265"/>
                <a:gd name="T5" fmla="*/ 20 h 160"/>
                <a:gd name="T6" fmla="*/ 149 w 265"/>
                <a:gd name="T7" fmla="*/ 144 h 160"/>
                <a:gd name="T8" fmla="*/ 0 w 265"/>
                <a:gd name="T9" fmla="*/ 10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60">
                  <a:moveTo>
                    <a:pt x="0" y="104"/>
                  </a:moveTo>
                  <a:cubicBezTo>
                    <a:pt x="0" y="104"/>
                    <a:pt x="81" y="40"/>
                    <a:pt x="133" y="20"/>
                  </a:cubicBezTo>
                  <a:cubicBezTo>
                    <a:pt x="173" y="4"/>
                    <a:pt x="221" y="0"/>
                    <a:pt x="265" y="20"/>
                  </a:cubicBezTo>
                  <a:cubicBezTo>
                    <a:pt x="265" y="20"/>
                    <a:pt x="209" y="128"/>
                    <a:pt x="149" y="144"/>
                  </a:cubicBezTo>
                  <a:cubicBezTo>
                    <a:pt x="85" y="160"/>
                    <a:pt x="0" y="104"/>
                    <a:pt x="0" y="104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76" name="Freeform 9"/>
            <p:cNvSpPr/>
            <p:nvPr/>
          </p:nvSpPr>
          <p:spPr bwMode="auto">
            <a:xfrm>
              <a:off x="8410575" y="187325"/>
              <a:ext cx="1544638" cy="1044575"/>
            </a:xfrm>
            <a:custGeom>
              <a:avLst/>
              <a:gdLst>
                <a:gd name="T0" fmla="*/ 0 w 364"/>
                <a:gd name="T1" fmla="*/ 96 h 244"/>
                <a:gd name="T2" fmla="*/ 116 w 364"/>
                <a:gd name="T3" fmla="*/ 24 h 244"/>
                <a:gd name="T4" fmla="*/ 364 w 364"/>
                <a:gd name="T5" fmla="*/ 184 h 244"/>
                <a:gd name="T6" fmla="*/ 256 w 364"/>
                <a:gd name="T7" fmla="*/ 224 h 244"/>
                <a:gd name="T8" fmla="*/ 0 w 364"/>
                <a:gd name="T9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44">
                  <a:moveTo>
                    <a:pt x="0" y="96"/>
                  </a:moveTo>
                  <a:cubicBezTo>
                    <a:pt x="0" y="96"/>
                    <a:pt x="56" y="0"/>
                    <a:pt x="116" y="24"/>
                  </a:cubicBezTo>
                  <a:cubicBezTo>
                    <a:pt x="144" y="24"/>
                    <a:pt x="336" y="200"/>
                    <a:pt x="364" y="184"/>
                  </a:cubicBezTo>
                  <a:cubicBezTo>
                    <a:pt x="364" y="184"/>
                    <a:pt x="324" y="244"/>
                    <a:pt x="256" y="224"/>
                  </a:cubicBezTo>
                  <a:cubicBezTo>
                    <a:pt x="108" y="184"/>
                    <a:pt x="100" y="144"/>
                    <a:pt x="0" y="96"/>
                  </a:cubicBezTo>
                  <a:close/>
                </a:path>
              </a:pathLst>
            </a:custGeom>
            <a:grpFill/>
            <a:ln w="0" cap="sq">
              <a:noFill/>
              <a:prstDash val="solid"/>
              <a:miter lim="800000"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sp>
        <p:nvSpPr>
          <p:cNvPr id="77" name="任意多边形: 形状 2"/>
          <p:cNvSpPr/>
          <p:nvPr/>
        </p:nvSpPr>
        <p:spPr>
          <a:xfrm>
            <a:off x="26292" y="4130231"/>
            <a:ext cx="9024257" cy="954512"/>
          </a:xfrm>
          <a:custGeom>
            <a:avLst/>
            <a:gdLst>
              <a:gd name="connsiteX0" fmla="*/ 0 w 12032343"/>
              <a:gd name="connsiteY0" fmla="*/ 17481 h 1272682"/>
              <a:gd name="connsiteX1" fmla="*/ 1567543 w 12032343"/>
              <a:gd name="connsiteY1" fmla="*/ 902853 h 1272682"/>
              <a:gd name="connsiteX2" fmla="*/ 3599543 w 12032343"/>
              <a:gd name="connsiteY2" fmla="*/ 90053 h 1272682"/>
              <a:gd name="connsiteX3" fmla="*/ 5646057 w 12032343"/>
              <a:gd name="connsiteY3" fmla="*/ 1265710 h 1272682"/>
              <a:gd name="connsiteX4" fmla="*/ 7300686 w 12032343"/>
              <a:gd name="connsiteY4" fmla="*/ 598053 h 1272682"/>
              <a:gd name="connsiteX5" fmla="*/ 8563429 w 12032343"/>
              <a:gd name="connsiteY5" fmla="*/ 1033481 h 1272682"/>
              <a:gd name="connsiteX6" fmla="*/ 9608457 w 12032343"/>
              <a:gd name="connsiteY6" fmla="*/ 2967 h 1272682"/>
              <a:gd name="connsiteX7" fmla="*/ 10871200 w 12032343"/>
              <a:gd name="connsiteY7" fmla="*/ 699653 h 1272682"/>
              <a:gd name="connsiteX8" fmla="*/ 12032343 w 12032343"/>
              <a:gd name="connsiteY8" fmla="*/ 46510 h 12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2343" h="1272682">
                <a:moveTo>
                  <a:pt x="0" y="17481"/>
                </a:moveTo>
                <a:cubicBezTo>
                  <a:pt x="483809" y="454119"/>
                  <a:pt x="967619" y="890758"/>
                  <a:pt x="1567543" y="902853"/>
                </a:cubicBezTo>
                <a:cubicBezTo>
                  <a:pt x="2167467" y="914948"/>
                  <a:pt x="2919791" y="29577"/>
                  <a:pt x="3599543" y="90053"/>
                </a:cubicBezTo>
                <a:cubicBezTo>
                  <a:pt x="4279295" y="150529"/>
                  <a:pt x="5029200" y="1181043"/>
                  <a:pt x="5646057" y="1265710"/>
                </a:cubicBezTo>
                <a:cubicBezTo>
                  <a:pt x="6262914" y="1350377"/>
                  <a:pt x="6814457" y="636758"/>
                  <a:pt x="7300686" y="598053"/>
                </a:cubicBezTo>
                <a:cubicBezTo>
                  <a:pt x="7786915" y="559348"/>
                  <a:pt x="8178801" y="1132662"/>
                  <a:pt x="8563429" y="1033481"/>
                </a:cubicBezTo>
                <a:cubicBezTo>
                  <a:pt x="8948057" y="934300"/>
                  <a:pt x="9223829" y="58605"/>
                  <a:pt x="9608457" y="2967"/>
                </a:cubicBezTo>
                <a:cubicBezTo>
                  <a:pt x="9993086" y="-52671"/>
                  <a:pt x="10467219" y="692396"/>
                  <a:pt x="10871200" y="699653"/>
                </a:cubicBezTo>
                <a:cubicBezTo>
                  <a:pt x="11275181" y="706910"/>
                  <a:pt x="11831562" y="152948"/>
                  <a:pt x="12032343" y="46510"/>
                </a:cubicBezTo>
              </a:path>
            </a:pathLst>
          </a:custGeom>
          <a:noFill/>
          <a:ln w="19050"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062390" y="474241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07478" y="4228203"/>
            <a:ext cx="274486" cy="274486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258478" y="4232918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452742" y="4591121"/>
            <a:ext cx="104618" cy="10461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320353" y="4939256"/>
            <a:ext cx="205038" cy="20503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404956" y="4542788"/>
            <a:ext cx="100420" cy="100420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386516" y="4805907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138992" y="4062436"/>
            <a:ext cx="147634" cy="147634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120828" y="4537624"/>
            <a:ext cx="205038" cy="20503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任意多边形: 形状 4"/>
          <p:cNvSpPr/>
          <p:nvPr/>
        </p:nvSpPr>
        <p:spPr>
          <a:xfrm>
            <a:off x="26291" y="2907280"/>
            <a:ext cx="9128594" cy="2143034"/>
          </a:xfrm>
          <a:custGeom>
            <a:avLst/>
            <a:gdLst>
              <a:gd name="connsiteX0" fmla="*/ 0 w 12424228"/>
              <a:gd name="connsiteY0" fmla="*/ 0 h 2857379"/>
              <a:gd name="connsiteX1" fmla="*/ 2728685 w 12424228"/>
              <a:gd name="connsiteY1" fmla="*/ 2815772 h 2857379"/>
              <a:gd name="connsiteX2" fmla="*/ 5573485 w 12424228"/>
              <a:gd name="connsiteY2" fmla="*/ 1756229 h 2857379"/>
              <a:gd name="connsiteX3" fmla="*/ 7257143 w 12424228"/>
              <a:gd name="connsiteY3" fmla="*/ 2786743 h 2857379"/>
              <a:gd name="connsiteX4" fmla="*/ 8940800 w 12424228"/>
              <a:gd name="connsiteY4" fmla="*/ 1944915 h 2857379"/>
              <a:gd name="connsiteX5" fmla="*/ 10653485 w 12424228"/>
              <a:gd name="connsiteY5" fmla="*/ 2627086 h 2857379"/>
              <a:gd name="connsiteX6" fmla="*/ 11727543 w 12424228"/>
              <a:gd name="connsiteY6" fmla="*/ 1654629 h 2857379"/>
              <a:gd name="connsiteX7" fmla="*/ 12424228 w 12424228"/>
              <a:gd name="connsiteY7" fmla="*/ 1799772 h 285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24228" h="2857379">
                <a:moveTo>
                  <a:pt x="0" y="0"/>
                </a:moveTo>
                <a:cubicBezTo>
                  <a:pt x="899885" y="1261533"/>
                  <a:pt x="1799771" y="2523067"/>
                  <a:pt x="2728685" y="2815772"/>
                </a:cubicBezTo>
                <a:cubicBezTo>
                  <a:pt x="3657599" y="3108477"/>
                  <a:pt x="4818742" y="1761067"/>
                  <a:pt x="5573485" y="1756229"/>
                </a:cubicBezTo>
                <a:cubicBezTo>
                  <a:pt x="6328228" y="1751391"/>
                  <a:pt x="6695924" y="2755295"/>
                  <a:pt x="7257143" y="2786743"/>
                </a:cubicBezTo>
                <a:cubicBezTo>
                  <a:pt x="7818362" y="2818191"/>
                  <a:pt x="8374743" y="1971525"/>
                  <a:pt x="8940800" y="1944915"/>
                </a:cubicBezTo>
                <a:cubicBezTo>
                  <a:pt x="9506857" y="1918306"/>
                  <a:pt x="10189028" y="2675467"/>
                  <a:pt x="10653485" y="2627086"/>
                </a:cubicBezTo>
                <a:cubicBezTo>
                  <a:pt x="11117942" y="2578705"/>
                  <a:pt x="11432419" y="1792515"/>
                  <a:pt x="11727543" y="1654629"/>
                </a:cubicBezTo>
                <a:cubicBezTo>
                  <a:pt x="12022667" y="1516743"/>
                  <a:pt x="12223447" y="1658257"/>
                  <a:pt x="12424228" y="1799772"/>
                </a:cubicBezTo>
              </a:path>
            </a:pathLst>
          </a:custGeom>
          <a:noFill/>
          <a:ln>
            <a:solidFill>
              <a:srgbClr val="57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523478" y="3649926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423352" y="4590600"/>
            <a:ext cx="274486" cy="274486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4119564" y="4167386"/>
            <a:ext cx="133048" cy="133048"/>
          </a:xfrm>
          <a:prstGeom prst="ellipse">
            <a:avLst/>
          </a:prstGeom>
          <a:solidFill>
            <a:srgbClr val="8FA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5367415" y="4939256"/>
            <a:ext cx="133048" cy="133048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5883627" y="46652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8942614" y="4086688"/>
            <a:ext cx="141515" cy="141515"/>
          </a:xfrm>
          <a:prstGeom prst="ellipse">
            <a:avLst/>
          </a:prstGeom>
          <a:solidFill>
            <a:srgbClr val="57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3558378" y="1224820"/>
            <a:ext cx="202724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590529" y="1368042"/>
            <a:ext cx="39629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Arial" panose="020B0604020202020204"/>
              </a:rPr>
              <a:t>THANKS</a:t>
            </a:r>
            <a:endParaRPr lang="zh-CN" altLang="en-US" sz="8000" b="1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Arial" panose="020B0604020202020204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2775525" y="2699752"/>
            <a:ext cx="39893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HandelGotDLig" pitchFamily="34" charset="0"/>
                <a:ea typeface="汉真广标" pitchFamily="49" charset="-122"/>
              </a:rPr>
              <a:t>71122142</a:t>
            </a:r>
            <a:r>
              <a:rPr lang="zh-CN" altLang="en-US" sz="1800" dirty="0">
                <a:latin typeface="HandelGotDLig" pitchFamily="34" charset="0"/>
                <a:ea typeface="汉真广标" pitchFamily="49" charset="-122"/>
              </a:rPr>
              <a:t>胡逸凡     </a:t>
            </a:r>
            <a:r>
              <a:rPr lang="en-US" altLang="zh-CN" sz="1800" dirty="0">
                <a:latin typeface="HandelGotDLig" pitchFamily="34" charset="0"/>
                <a:ea typeface="汉真广标" pitchFamily="49" charset="-122"/>
              </a:rPr>
              <a:t>71122104</a:t>
            </a:r>
            <a:r>
              <a:rPr lang="zh-CN" altLang="en-US" sz="1800" dirty="0">
                <a:latin typeface="HandelGotDLig" pitchFamily="34" charset="0"/>
                <a:ea typeface="汉真广标" pitchFamily="49" charset="-122"/>
              </a:rPr>
              <a:t>俞忠逸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558378" y="3249661"/>
            <a:ext cx="202724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5" grpId="0" animBg="1"/>
      <p:bldP spid="86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1716099" y="254727"/>
            <a:ext cx="5676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rgbClr val="262626"/>
                </a:solidFill>
                <a:latin typeface="+mj-ea"/>
                <a:ea typeface="+mj-ea"/>
                <a:sym typeface="Arial" panose="020B0604020202020204"/>
              </a:rPr>
              <a:t>IntelliJ</a:t>
            </a:r>
            <a:r>
              <a:rPr lang="zh-CN" altLang="en-US" sz="3200" dirty="0">
                <a:solidFill>
                  <a:srgbClr val="262626"/>
                </a:solidFill>
                <a:latin typeface="+mj-ea"/>
                <a:ea typeface="+mj-ea"/>
                <a:sym typeface="Arial" panose="020B0604020202020204"/>
              </a:rPr>
              <a:t>在</a:t>
            </a:r>
            <a:r>
              <a:rPr lang="en-US" altLang="zh-CN" sz="3200" dirty="0">
                <a:solidFill>
                  <a:srgbClr val="262626"/>
                </a:solidFill>
                <a:latin typeface="+mj-ea"/>
                <a:ea typeface="+mj-ea"/>
                <a:sym typeface="Arial" panose="020B0604020202020204"/>
              </a:rPr>
              <a:t>debug</a:t>
            </a:r>
            <a:r>
              <a:rPr lang="zh-CN" altLang="en-US" sz="3200" dirty="0">
                <a:solidFill>
                  <a:srgbClr val="262626"/>
                </a:solidFill>
                <a:latin typeface="+mj-ea"/>
                <a:ea typeface="+mj-ea"/>
                <a:sym typeface="Arial" panose="020B0604020202020204"/>
              </a:rPr>
              <a:t>模式下的界面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j-ea"/>
              <a:ea typeface="+mj-ea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2" y="12557"/>
            <a:ext cx="8613255" cy="51309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>
            <a:off x="3796325" y="3562173"/>
            <a:ext cx="0" cy="222229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7107432" y="3562173"/>
            <a:ext cx="0" cy="222229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1266585" y="3088542"/>
            <a:ext cx="1748374" cy="878263"/>
          </a:xfrm>
          <a:custGeom>
            <a:avLst/>
            <a:gdLst>
              <a:gd name="T0" fmla="*/ 342 w 683"/>
              <a:gd name="T1" fmla="*/ 305 h 342"/>
              <a:gd name="T2" fmla="*/ 37 w 683"/>
              <a:gd name="T3" fmla="*/ 0 h 342"/>
              <a:gd name="T4" fmla="*/ 0 w 683"/>
              <a:gd name="T5" fmla="*/ 0 h 342"/>
              <a:gd name="T6" fmla="*/ 342 w 683"/>
              <a:gd name="T7" fmla="*/ 342 h 342"/>
              <a:gd name="T8" fmla="*/ 683 w 683"/>
              <a:gd name="T9" fmla="*/ 0 h 342"/>
              <a:gd name="T10" fmla="*/ 646 w 683"/>
              <a:gd name="T11" fmla="*/ 0 h 342"/>
              <a:gd name="T12" fmla="*/ 342 w 683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2">
                <a:moveTo>
                  <a:pt x="342" y="305"/>
                </a:moveTo>
                <a:cubicBezTo>
                  <a:pt x="173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0" y="342"/>
                  <a:pt x="683" y="189"/>
                  <a:pt x="683" y="0"/>
                </a:cubicBezTo>
                <a:cubicBezTo>
                  <a:pt x="646" y="0"/>
                  <a:pt x="646" y="0"/>
                  <a:pt x="646" y="0"/>
                </a:cubicBezTo>
                <a:cubicBezTo>
                  <a:pt x="646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 flipV="1">
            <a:off x="2143053" y="2379236"/>
            <a:ext cx="0" cy="223751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1" name="Freeform 18"/>
          <p:cNvSpPr/>
          <p:nvPr/>
        </p:nvSpPr>
        <p:spPr bwMode="auto">
          <a:xfrm>
            <a:off x="2920617" y="2211802"/>
            <a:ext cx="1751417" cy="876740"/>
          </a:xfrm>
          <a:custGeom>
            <a:avLst/>
            <a:gdLst>
              <a:gd name="T0" fmla="*/ 342 w 684"/>
              <a:gd name="T1" fmla="*/ 37 h 341"/>
              <a:gd name="T2" fmla="*/ 647 w 684"/>
              <a:gd name="T3" fmla="*/ 341 h 341"/>
              <a:gd name="T4" fmla="*/ 684 w 684"/>
              <a:gd name="T5" fmla="*/ 341 h 341"/>
              <a:gd name="T6" fmla="*/ 342 w 684"/>
              <a:gd name="T7" fmla="*/ 0 h 341"/>
              <a:gd name="T8" fmla="*/ 0 w 684"/>
              <a:gd name="T9" fmla="*/ 341 h 341"/>
              <a:gd name="T10" fmla="*/ 37 w 684"/>
              <a:gd name="T11" fmla="*/ 341 h 341"/>
              <a:gd name="T12" fmla="*/ 342 w 684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1">
                <a:moveTo>
                  <a:pt x="342" y="37"/>
                </a:moveTo>
                <a:cubicBezTo>
                  <a:pt x="511" y="37"/>
                  <a:pt x="647" y="173"/>
                  <a:pt x="647" y="341"/>
                </a:cubicBezTo>
                <a:cubicBezTo>
                  <a:pt x="684" y="341"/>
                  <a:pt x="684" y="341"/>
                  <a:pt x="684" y="341"/>
                </a:cubicBezTo>
                <a:cubicBezTo>
                  <a:pt x="684" y="153"/>
                  <a:pt x="531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4" y="37"/>
                  <a:pt x="342" y="37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3" name="Freeform 22"/>
          <p:cNvSpPr/>
          <p:nvPr/>
        </p:nvSpPr>
        <p:spPr bwMode="auto">
          <a:xfrm>
            <a:off x="4576170" y="3088542"/>
            <a:ext cx="1751417" cy="878263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4" name="Line 23"/>
          <p:cNvSpPr>
            <a:spLocks noChangeShapeType="1"/>
          </p:cNvSpPr>
          <p:nvPr/>
        </p:nvSpPr>
        <p:spPr bwMode="auto">
          <a:xfrm flipV="1">
            <a:off x="5452639" y="2379236"/>
            <a:ext cx="0" cy="223751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6" name="Freeform 26"/>
          <p:cNvSpPr/>
          <p:nvPr/>
        </p:nvSpPr>
        <p:spPr bwMode="auto">
          <a:xfrm>
            <a:off x="6233244" y="2211802"/>
            <a:ext cx="1748374" cy="876740"/>
          </a:xfrm>
          <a:custGeom>
            <a:avLst/>
            <a:gdLst>
              <a:gd name="T0" fmla="*/ 341 w 683"/>
              <a:gd name="T1" fmla="*/ 37 h 341"/>
              <a:gd name="T2" fmla="*/ 646 w 683"/>
              <a:gd name="T3" fmla="*/ 341 h 341"/>
              <a:gd name="T4" fmla="*/ 683 w 683"/>
              <a:gd name="T5" fmla="*/ 341 h 341"/>
              <a:gd name="T6" fmla="*/ 341 w 683"/>
              <a:gd name="T7" fmla="*/ 0 h 341"/>
              <a:gd name="T8" fmla="*/ 0 w 683"/>
              <a:gd name="T9" fmla="*/ 341 h 341"/>
              <a:gd name="T10" fmla="*/ 37 w 683"/>
              <a:gd name="T11" fmla="*/ 341 h 341"/>
              <a:gd name="T12" fmla="*/ 341 w 683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1">
                <a:moveTo>
                  <a:pt x="341" y="37"/>
                </a:moveTo>
                <a:cubicBezTo>
                  <a:pt x="510" y="37"/>
                  <a:pt x="646" y="173"/>
                  <a:pt x="646" y="341"/>
                </a:cubicBezTo>
                <a:cubicBezTo>
                  <a:pt x="683" y="341"/>
                  <a:pt x="683" y="341"/>
                  <a:pt x="683" y="341"/>
                </a:cubicBezTo>
                <a:cubicBezTo>
                  <a:pt x="683" y="153"/>
                  <a:pt x="530" y="0"/>
                  <a:pt x="341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3" y="37"/>
                  <a:pt x="341" y="37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7" name="AutoShape 59"/>
          <p:cNvSpPr/>
          <p:nvPr/>
        </p:nvSpPr>
        <p:spPr bwMode="auto">
          <a:xfrm>
            <a:off x="6923305" y="2888813"/>
            <a:ext cx="360362" cy="35877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43" name="Group 124"/>
          <p:cNvGrpSpPr/>
          <p:nvPr/>
        </p:nvGrpSpPr>
        <p:grpSpPr>
          <a:xfrm>
            <a:off x="5272750" y="2916860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4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0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61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1000023" y="1218381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行断点</a:t>
            </a:r>
            <a:endParaRPr lang="en-US" altLang="zh-CN" sz="16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130893" y="1495727"/>
            <a:ext cx="2018237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0" i="0" dirty="0">
                <a:effectLst/>
                <a:latin typeface="+mj-ea"/>
                <a:ea typeface="+mj-ea"/>
              </a:rPr>
              <a:t>在到达设置断点的代码行时挂起程序。可以在任何可执行代码行上设置这种类型的断点。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648082" y="3857229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方法断点</a:t>
            </a:r>
            <a:endParaRPr lang="en-US" altLang="zh-CN" sz="16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778952" y="4134575"/>
            <a:ext cx="2018237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0" i="0" dirty="0">
                <a:effectLst/>
                <a:latin typeface="+mj-ea"/>
                <a:ea typeface="+mj-ea"/>
              </a:rPr>
              <a:t>在进入或退出指定方法或其实现之一时暂停程序，允许使用者检查方法的进入</a:t>
            </a:r>
            <a:r>
              <a:rPr lang="en-US" altLang="zh-CN" sz="1050" b="0" i="0" dirty="0">
                <a:effectLst/>
                <a:latin typeface="+mj-ea"/>
                <a:ea typeface="+mj-ea"/>
              </a:rPr>
              <a:t>/</a:t>
            </a:r>
            <a:r>
              <a:rPr lang="zh-CN" altLang="en-US" sz="1050" b="0" i="0" dirty="0">
                <a:effectLst/>
                <a:latin typeface="+mj-ea"/>
                <a:ea typeface="+mj-ea"/>
              </a:rPr>
              <a:t>退出条件。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312651" y="1216136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字段断点</a:t>
            </a:r>
            <a:endParaRPr lang="en-US" altLang="zh-CN" sz="16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443521" y="1493482"/>
            <a:ext cx="2018237" cy="791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0" i="0" dirty="0">
                <a:effectLst/>
                <a:latin typeface="+mj-ea"/>
                <a:ea typeface="+mj-ea"/>
              </a:rPr>
              <a:t>在读取或写入指定字段时暂停程序。允许使用者对与特定实例变量的交互做出反应。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967442" y="3867741"/>
            <a:ext cx="2279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  <a:sym typeface="Arial" panose="020B0604020202020204"/>
              </a:rPr>
              <a:t>异常断点</a:t>
            </a:r>
            <a:endParaRPr lang="en-US" altLang="zh-CN" sz="1600" dirty="0">
              <a:solidFill>
                <a:schemeClr val="accent2"/>
              </a:solidFill>
              <a:latin typeface="+mj-ea"/>
              <a:ea typeface="+mj-ea"/>
              <a:sym typeface="Arial" panose="020B0604020202020204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098312" y="4145087"/>
            <a:ext cx="2018237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0" i="0" dirty="0">
                <a:effectLst/>
                <a:latin typeface="+mj-ea"/>
                <a:ea typeface="+mj-ea"/>
              </a:rPr>
              <a:t>在抛出程序或其子类时暂停程序。全局应用于异常条件，不需要特定的源代码引用。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Arial" panose="020B0604020202020204"/>
            </a:endParaRPr>
          </a:p>
        </p:txBody>
      </p:sp>
      <p:sp>
        <p:nvSpPr>
          <p:cNvPr id="2" name="文本框 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断点的类型</a:t>
            </a:r>
            <a:endParaRPr lang="en-US" altLang="zh-CN" sz="3200" dirty="0">
              <a:solidFill>
                <a:schemeClr val="accent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8618" y="2600548"/>
            <a:ext cx="969042" cy="969042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5471" y="2566454"/>
            <a:ext cx="906431" cy="906431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8408" y="2527213"/>
            <a:ext cx="1042377" cy="1042377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43742" y="2683352"/>
            <a:ext cx="899994" cy="8999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断点的类型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行断点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7" y="1232758"/>
            <a:ext cx="3579849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图标：红色圆形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/>
              </a:rPr>
              <a:t>功能：最简单、常用的断点，在断点所在处暂停。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7" y="1972912"/>
            <a:ext cx="6054183" cy="1197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 descr="e7d195523061f1c09e9d68d7cf438b91ef959ecb14fc25d26BBA7F7DBC18E55DFF4014AF651F0BF2569D4B6C1DA7F1A4683A481403BD872FC687266AD13265C1DE7C373772FD8728ABDD69ADD03BFF5BE2862BC891DBB79E3B16A08475943759BB2969C9A8B8933B93B1D416369138DB543BF0A5D9B0DF9D46CD3C203D0D99B19A091CB8D35ADF909FC717284F9FD8B5743DE0E770D1E019"/>
          <p:cNvSpPr txBox="1"/>
          <p:nvPr/>
        </p:nvSpPr>
        <p:spPr>
          <a:xfrm>
            <a:off x="2399286" y="252958"/>
            <a:ext cx="428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Arial" panose="020B0604020202020204"/>
              </a:rPr>
              <a:t>断点的类型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4311297" y="-8481"/>
            <a:ext cx="485892" cy="27031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197" y="904868"/>
            <a:ext cx="4047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/>
              </a:rPr>
              <a:t>方法断点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198" y="1232758"/>
            <a:ext cx="65471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7E6E6">
                  <a:lumMod val="10000"/>
                </a:srgbClr>
              </a:buClr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n-cs"/>
              </a:rPr>
              <a:t>图标：红色菱形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algn="l"/>
            <a:r>
              <a:rPr lang="zh-CN" altLang="en-US" sz="1200" dirty="0">
                <a:latin typeface="+mj-ea"/>
                <a:ea typeface="+mj-ea"/>
                <a:sym typeface="Arial" panose="020B0604020202020204"/>
              </a:rPr>
              <a:t>功能：在方法的入口和出口自动暂停（需要额外设置）。</a:t>
            </a:r>
            <a:r>
              <a:rPr lang="zh-CN" altLang="en-US" sz="1200" b="0" i="0" dirty="0">
                <a:effectLst/>
                <a:latin typeface="+mj-ea"/>
                <a:ea typeface="+mj-ea"/>
              </a:rPr>
              <a:t>在方法入口暂停可以让我们从头调试整个方法，而在方法出口处暂停可以让我们看到方法执行完毕时，方法内各个变量的数据情况。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96" y="1922619"/>
            <a:ext cx="6009285" cy="29343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305a2da-aecf-4fb8-89c3-de98e9a3c250"/>
  <p:tag name="COMMONDATA" val="eyJjb3VudCI6Mi4wLCJoZGlkIjoiNGQyMzUyMjUzYWFlNjM4OWViODkzNTA5YmVmOTVkNTkiLCJ1c2VyQ291bnQiOjIuMH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北欧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标准3">
      <a:majorFont>
        <a:latin typeface="华文细黑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</TotalTime>
  <Words>1943</Words>
  <Application>Microsoft Office PowerPoint</Application>
  <PresentationFormat>全屏显示(16:9)</PresentationFormat>
  <Paragraphs>245</Paragraphs>
  <Slides>54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5" baseType="lpstr">
      <vt:lpstr>HandelGotDLig</vt:lpstr>
      <vt:lpstr>Malgun Gothic</vt:lpstr>
      <vt:lpstr>华文细黑</vt:lpstr>
      <vt:lpstr>微软雅黑</vt:lpstr>
      <vt:lpstr>站酷高端黑</vt:lpstr>
      <vt:lpstr>Arial</vt:lpstr>
      <vt:lpstr>Calibri</vt:lpstr>
      <vt:lpstr>Calibri Light</vt:lpstr>
      <vt:lpstr>Impact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极简欧美</dc:title>
  <dc:creator>第一PPT</dc:creator>
  <cp:keywords>www.1ppt.com</cp:keywords>
  <dc:description>www.1ppt.com</dc:description>
  <cp:lastModifiedBy>逸凡 胡</cp:lastModifiedBy>
  <cp:revision>320</cp:revision>
  <dcterms:created xsi:type="dcterms:W3CDTF">2019-01-06T17:43:00Z</dcterms:created>
  <dcterms:modified xsi:type="dcterms:W3CDTF">2023-12-19T08:36:15Z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426E289BCA0C4078ADC38B7DFB17B1FB_12</vt:lpwstr>
  </property>
  <property fmtid="{D5CDD505-2E9C-101B-9397-08002B2CF9AE}" pid="3" name="KSOProductBuildVer">
    <vt:lpwstr>2052-12.1.0.15946</vt:lpwstr>
  </property>
</Properties>
</file>